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61" r:id="rId4"/>
    <p:sldId id="259" r:id="rId5"/>
    <p:sldId id="258" r:id="rId6"/>
    <p:sldId id="262" r:id="rId7"/>
    <p:sldId id="263" r:id="rId8"/>
    <p:sldId id="264" r:id="rId9"/>
    <p:sldId id="267" r:id="rId10"/>
    <p:sldId id="268" r:id="rId11"/>
    <p:sldId id="265" r:id="rId12"/>
    <p:sldId id="266" r:id="rId13"/>
    <p:sldId id="269" r:id="rId14"/>
    <p:sldId id="270" r:id="rId15"/>
    <p:sldId id="275" r:id="rId16"/>
    <p:sldId id="273" r:id="rId17"/>
    <p:sldId id="271" r:id="rId18"/>
    <p:sldId id="274"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6"/>
      </p:cViewPr>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58D003-7DBF-4F2B-B250-00FD11183F9B}" type="datetimeFigureOut">
              <a:rPr lang="en-US" smtClean="0"/>
              <a:t>7/15/2018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62DDCF-B671-4E1E-B3CD-93CA6E7F64F7}" type="slidenum">
              <a:rPr lang="en-US" smtClean="0"/>
              <a:t>‹#›</a:t>
            </a:fld>
            <a:endParaRPr lang="en-US"/>
          </a:p>
        </p:txBody>
      </p:sp>
    </p:spTree>
    <p:extLst>
      <p:ext uri="{BB962C8B-B14F-4D97-AF65-F5344CB8AC3E}">
        <p14:creationId xmlns:p14="http://schemas.microsoft.com/office/powerpoint/2010/main" val="3352418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B5F9B-DC3A-4B7A-8B14-1B85BA1D23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18668E7-1E64-4552-9F00-36AFC72DD8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700E4E-D42D-49E0-AE5D-6E67367D7377}"/>
              </a:ext>
            </a:extLst>
          </p:cNvPr>
          <p:cNvSpPr>
            <a:spLocks noGrp="1"/>
          </p:cNvSpPr>
          <p:nvPr>
            <p:ph type="dt" sz="half" idx="10"/>
          </p:nvPr>
        </p:nvSpPr>
        <p:spPr/>
        <p:txBody>
          <a:bodyPr/>
          <a:lstStyle/>
          <a:p>
            <a:fld id="{66EAD2FA-395D-43F9-BCEA-8EE63704F8A3}" type="datetime1">
              <a:rPr lang="en-US" smtClean="0"/>
              <a:t>7/15/2018</a:t>
            </a:fld>
            <a:endParaRPr lang="en-US"/>
          </a:p>
        </p:txBody>
      </p:sp>
      <p:sp>
        <p:nvSpPr>
          <p:cNvPr id="5" name="Footer Placeholder 4">
            <a:extLst>
              <a:ext uri="{FF2B5EF4-FFF2-40B4-BE49-F238E27FC236}">
                <a16:creationId xmlns:a16="http://schemas.microsoft.com/office/drawing/2014/main" id="{B8F9E719-8567-4332-9F79-D9F2451EBE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9C72D-FDC2-4531-9083-0A5A829846B8}"/>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345754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0D9DA-EA54-4835-BDC4-004F39BFAE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824C5E-2C6E-408C-96E9-E318E348EA7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0C3544-AA3E-4AA6-9123-F1CA6A7671A7}"/>
              </a:ext>
            </a:extLst>
          </p:cNvPr>
          <p:cNvSpPr>
            <a:spLocks noGrp="1"/>
          </p:cNvSpPr>
          <p:nvPr>
            <p:ph type="dt" sz="half" idx="10"/>
          </p:nvPr>
        </p:nvSpPr>
        <p:spPr/>
        <p:txBody>
          <a:bodyPr/>
          <a:lstStyle/>
          <a:p>
            <a:fld id="{23566524-75F2-413E-997D-375F6B20E9A3}" type="datetime1">
              <a:rPr lang="en-US" smtClean="0"/>
              <a:t>7/15/2018</a:t>
            </a:fld>
            <a:endParaRPr lang="en-US"/>
          </a:p>
        </p:txBody>
      </p:sp>
      <p:sp>
        <p:nvSpPr>
          <p:cNvPr id="5" name="Footer Placeholder 4">
            <a:extLst>
              <a:ext uri="{FF2B5EF4-FFF2-40B4-BE49-F238E27FC236}">
                <a16:creationId xmlns:a16="http://schemas.microsoft.com/office/drawing/2014/main" id="{1B56ED6C-1260-4198-896D-7E70C7AE3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0B511-6DA9-443A-A198-4ECF77E8E249}"/>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361249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6749AE9-E5B8-44ED-8801-4AD54A416F5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4D920B-F99E-442B-9E24-3FC2297CDE2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5DD6-C760-49D8-8810-BED4BA5AB869}"/>
              </a:ext>
            </a:extLst>
          </p:cNvPr>
          <p:cNvSpPr>
            <a:spLocks noGrp="1"/>
          </p:cNvSpPr>
          <p:nvPr>
            <p:ph type="dt" sz="half" idx="10"/>
          </p:nvPr>
        </p:nvSpPr>
        <p:spPr/>
        <p:txBody>
          <a:bodyPr/>
          <a:lstStyle/>
          <a:p>
            <a:fld id="{2AA4AB32-A53C-4BAF-BD10-4DA65C81524C}" type="datetime1">
              <a:rPr lang="en-US" smtClean="0"/>
              <a:t>7/15/2018</a:t>
            </a:fld>
            <a:endParaRPr lang="en-US"/>
          </a:p>
        </p:txBody>
      </p:sp>
      <p:sp>
        <p:nvSpPr>
          <p:cNvPr id="5" name="Footer Placeholder 4">
            <a:extLst>
              <a:ext uri="{FF2B5EF4-FFF2-40B4-BE49-F238E27FC236}">
                <a16:creationId xmlns:a16="http://schemas.microsoft.com/office/drawing/2014/main" id="{B396BBE6-38E5-48EE-A861-8FF9A36694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495EE-700E-40EA-8B10-60C5C73D52DE}"/>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89429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F7C6-3271-4DFB-A1C9-76F6EFD66A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218484-27E3-471B-A2F3-5A6651530B1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54DA4-1693-4F60-9EE0-7E72D210906F}"/>
              </a:ext>
            </a:extLst>
          </p:cNvPr>
          <p:cNvSpPr>
            <a:spLocks noGrp="1"/>
          </p:cNvSpPr>
          <p:nvPr>
            <p:ph type="dt" sz="half" idx="10"/>
          </p:nvPr>
        </p:nvSpPr>
        <p:spPr/>
        <p:txBody>
          <a:bodyPr/>
          <a:lstStyle/>
          <a:p>
            <a:fld id="{D322BFD9-FF2A-4BC2-9752-229A88B47DB6}" type="datetime1">
              <a:rPr lang="en-US" smtClean="0"/>
              <a:t>7/15/2018</a:t>
            </a:fld>
            <a:endParaRPr lang="en-US"/>
          </a:p>
        </p:txBody>
      </p:sp>
      <p:sp>
        <p:nvSpPr>
          <p:cNvPr id="5" name="Footer Placeholder 4">
            <a:extLst>
              <a:ext uri="{FF2B5EF4-FFF2-40B4-BE49-F238E27FC236}">
                <a16:creationId xmlns:a16="http://schemas.microsoft.com/office/drawing/2014/main" id="{B25C1C99-8E58-42C8-AC4D-3864CD4881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2D71C8-AF13-4501-B9C9-1C11AE8592FE}"/>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347235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B8744-FD4F-4270-B1C9-0486BAB936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CE60DD2-8D0B-4D70-91E0-B41A5B1BBE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A4234C-E73D-47FB-916F-4C1E3433CBCD}"/>
              </a:ext>
            </a:extLst>
          </p:cNvPr>
          <p:cNvSpPr>
            <a:spLocks noGrp="1"/>
          </p:cNvSpPr>
          <p:nvPr>
            <p:ph type="dt" sz="half" idx="10"/>
          </p:nvPr>
        </p:nvSpPr>
        <p:spPr/>
        <p:txBody>
          <a:bodyPr/>
          <a:lstStyle/>
          <a:p>
            <a:fld id="{867CE4E0-A3E6-430D-A389-C5EDC3D57A34}" type="datetime1">
              <a:rPr lang="en-US" smtClean="0"/>
              <a:t>7/15/2018</a:t>
            </a:fld>
            <a:endParaRPr lang="en-US"/>
          </a:p>
        </p:txBody>
      </p:sp>
      <p:sp>
        <p:nvSpPr>
          <p:cNvPr id="5" name="Footer Placeholder 4">
            <a:extLst>
              <a:ext uri="{FF2B5EF4-FFF2-40B4-BE49-F238E27FC236}">
                <a16:creationId xmlns:a16="http://schemas.microsoft.com/office/drawing/2014/main" id="{FFAD4510-E6D1-4BFE-8753-F21573C4E6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8FDDF7-9B62-4CF9-A5CA-19E48693CF27}"/>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3156062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61404-6C34-4EA7-A8ED-CA86F2C1C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70AD20-713C-4F27-AA7F-DFD112FAF54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AD4BF2-0D3E-4FC0-8014-BA761E79536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A0B15D-0684-44D2-9F02-81F6F84FE190}"/>
              </a:ext>
            </a:extLst>
          </p:cNvPr>
          <p:cNvSpPr>
            <a:spLocks noGrp="1"/>
          </p:cNvSpPr>
          <p:nvPr>
            <p:ph type="dt" sz="half" idx="10"/>
          </p:nvPr>
        </p:nvSpPr>
        <p:spPr/>
        <p:txBody>
          <a:bodyPr/>
          <a:lstStyle/>
          <a:p>
            <a:fld id="{CE990D7F-03F8-4353-896E-9AE72773C40A}" type="datetime1">
              <a:rPr lang="en-US" smtClean="0"/>
              <a:t>7/15/2018</a:t>
            </a:fld>
            <a:endParaRPr lang="en-US"/>
          </a:p>
        </p:txBody>
      </p:sp>
      <p:sp>
        <p:nvSpPr>
          <p:cNvPr id="6" name="Footer Placeholder 5">
            <a:extLst>
              <a:ext uri="{FF2B5EF4-FFF2-40B4-BE49-F238E27FC236}">
                <a16:creationId xmlns:a16="http://schemas.microsoft.com/office/drawing/2014/main" id="{D1A641B6-29F7-4DED-8C91-B084A00AD7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9DCF0A-58C8-4625-A8EF-182AFDE687CC}"/>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364610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F6DF8-F296-4F6A-BD48-273F864093E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5FD98-E653-4256-8F0A-79BF8CD3A9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3241DA3-53E0-4955-AB97-80BF3D8A544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80F172-3483-4001-8E0F-1F404034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51A878-6F46-443B-AF2E-A1BE27D26BD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0830CF-14BB-4768-B1F2-BD02A9BA3D94}"/>
              </a:ext>
            </a:extLst>
          </p:cNvPr>
          <p:cNvSpPr>
            <a:spLocks noGrp="1"/>
          </p:cNvSpPr>
          <p:nvPr>
            <p:ph type="dt" sz="half" idx="10"/>
          </p:nvPr>
        </p:nvSpPr>
        <p:spPr/>
        <p:txBody>
          <a:bodyPr/>
          <a:lstStyle/>
          <a:p>
            <a:fld id="{F4A3A54E-E1BF-46DB-AE61-DDC4CB70B0C4}" type="datetime1">
              <a:rPr lang="en-US" smtClean="0"/>
              <a:t>7/15/2018</a:t>
            </a:fld>
            <a:endParaRPr lang="en-US"/>
          </a:p>
        </p:txBody>
      </p:sp>
      <p:sp>
        <p:nvSpPr>
          <p:cNvPr id="8" name="Footer Placeholder 7">
            <a:extLst>
              <a:ext uri="{FF2B5EF4-FFF2-40B4-BE49-F238E27FC236}">
                <a16:creationId xmlns:a16="http://schemas.microsoft.com/office/drawing/2014/main" id="{D844F086-5101-466C-BAEE-156278C409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D67B2E0-DFCA-4D85-A811-4ABB6F35E9F4}"/>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78939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EE1E-07E8-474D-9E13-2D67EF2681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018739-8A72-45E1-B6BA-CAFD6F53D492}"/>
              </a:ext>
            </a:extLst>
          </p:cNvPr>
          <p:cNvSpPr>
            <a:spLocks noGrp="1"/>
          </p:cNvSpPr>
          <p:nvPr>
            <p:ph type="dt" sz="half" idx="10"/>
          </p:nvPr>
        </p:nvSpPr>
        <p:spPr/>
        <p:txBody>
          <a:bodyPr/>
          <a:lstStyle/>
          <a:p>
            <a:fld id="{443C0F55-2B2E-4000-A8E5-241E7FAFE7A6}" type="datetime1">
              <a:rPr lang="en-US" smtClean="0"/>
              <a:t>7/15/2018</a:t>
            </a:fld>
            <a:endParaRPr lang="en-US"/>
          </a:p>
        </p:txBody>
      </p:sp>
      <p:sp>
        <p:nvSpPr>
          <p:cNvPr id="4" name="Footer Placeholder 3">
            <a:extLst>
              <a:ext uri="{FF2B5EF4-FFF2-40B4-BE49-F238E27FC236}">
                <a16:creationId xmlns:a16="http://schemas.microsoft.com/office/drawing/2014/main" id="{1A34BC26-880A-477B-83E9-A56D392C66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64AAE9-3A09-4691-A9FC-F15A990AA42E}"/>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1056018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AC539-8366-40BF-8397-0ED31380E4D2}"/>
              </a:ext>
            </a:extLst>
          </p:cNvPr>
          <p:cNvSpPr>
            <a:spLocks noGrp="1"/>
          </p:cNvSpPr>
          <p:nvPr>
            <p:ph type="dt" sz="half" idx="10"/>
          </p:nvPr>
        </p:nvSpPr>
        <p:spPr/>
        <p:txBody>
          <a:bodyPr/>
          <a:lstStyle/>
          <a:p>
            <a:fld id="{9FF62EE4-054A-4F0B-8335-1C2EF22BB566}" type="datetime1">
              <a:rPr lang="en-US" smtClean="0"/>
              <a:t>7/15/2018</a:t>
            </a:fld>
            <a:endParaRPr lang="en-US"/>
          </a:p>
        </p:txBody>
      </p:sp>
      <p:sp>
        <p:nvSpPr>
          <p:cNvPr id="3" name="Footer Placeholder 2">
            <a:extLst>
              <a:ext uri="{FF2B5EF4-FFF2-40B4-BE49-F238E27FC236}">
                <a16:creationId xmlns:a16="http://schemas.microsoft.com/office/drawing/2014/main" id="{1ACC9F5E-A7F1-4A89-9330-00B080258EC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217203-681E-4147-AA8D-EB7B120B9CD4}"/>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218610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8B76E-036A-4930-961F-3B8E9F3FF7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B08FEC2-CA95-45A1-B55E-0E6712EAE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5725C4E-BA23-40A8-A8BE-F7F6EBF3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ECA2BB-5C4A-4A19-9CA9-29395B2355FC}"/>
              </a:ext>
            </a:extLst>
          </p:cNvPr>
          <p:cNvSpPr>
            <a:spLocks noGrp="1"/>
          </p:cNvSpPr>
          <p:nvPr>
            <p:ph type="dt" sz="half" idx="10"/>
          </p:nvPr>
        </p:nvSpPr>
        <p:spPr/>
        <p:txBody>
          <a:bodyPr/>
          <a:lstStyle/>
          <a:p>
            <a:fld id="{E922CF97-A23D-49B0-8B68-6A5547B26700}" type="datetime1">
              <a:rPr lang="en-US" smtClean="0"/>
              <a:t>7/15/2018</a:t>
            </a:fld>
            <a:endParaRPr lang="en-US"/>
          </a:p>
        </p:txBody>
      </p:sp>
      <p:sp>
        <p:nvSpPr>
          <p:cNvPr id="6" name="Footer Placeholder 5">
            <a:extLst>
              <a:ext uri="{FF2B5EF4-FFF2-40B4-BE49-F238E27FC236}">
                <a16:creationId xmlns:a16="http://schemas.microsoft.com/office/drawing/2014/main" id="{32B6C263-4A5E-4B68-A6E3-580BB7EB1F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488924-C460-4C7C-8299-C15EF323EC76}"/>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60287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821E4-CBB2-4B60-9224-CFB5C954A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7BA68E-DEF2-4B40-8B2D-628A20BAFD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9D7318-D085-4857-9812-F3ADB132D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504D50-733D-4494-A4E8-9466D1442B72}"/>
              </a:ext>
            </a:extLst>
          </p:cNvPr>
          <p:cNvSpPr>
            <a:spLocks noGrp="1"/>
          </p:cNvSpPr>
          <p:nvPr>
            <p:ph type="dt" sz="half" idx="10"/>
          </p:nvPr>
        </p:nvSpPr>
        <p:spPr/>
        <p:txBody>
          <a:bodyPr/>
          <a:lstStyle/>
          <a:p>
            <a:fld id="{4C92E92D-26D4-4B88-A6AC-98F425ED44B3}" type="datetime1">
              <a:rPr lang="en-US" smtClean="0"/>
              <a:t>7/15/2018</a:t>
            </a:fld>
            <a:endParaRPr lang="en-US"/>
          </a:p>
        </p:txBody>
      </p:sp>
      <p:sp>
        <p:nvSpPr>
          <p:cNvPr id="6" name="Footer Placeholder 5">
            <a:extLst>
              <a:ext uri="{FF2B5EF4-FFF2-40B4-BE49-F238E27FC236}">
                <a16:creationId xmlns:a16="http://schemas.microsoft.com/office/drawing/2014/main" id="{853C4988-5100-4983-8BF0-C837D14BE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B427F5-78A1-4676-92E8-AA992BA4A838}"/>
              </a:ext>
            </a:extLst>
          </p:cNvPr>
          <p:cNvSpPr>
            <a:spLocks noGrp="1"/>
          </p:cNvSpPr>
          <p:nvPr>
            <p:ph type="sldNum" sz="quarter" idx="12"/>
          </p:nvPr>
        </p:nvSpPr>
        <p:spPr/>
        <p:txBody>
          <a:bodyPr/>
          <a:lstStyle/>
          <a:p>
            <a:fld id="{77C198F4-A3A4-46B9-916D-0DB3C75B6EF4}" type="slidenum">
              <a:rPr lang="en-US" smtClean="0"/>
              <a:t>‹#›</a:t>
            </a:fld>
            <a:endParaRPr lang="en-US"/>
          </a:p>
        </p:txBody>
      </p:sp>
    </p:spTree>
    <p:extLst>
      <p:ext uri="{BB962C8B-B14F-4D97-AF65-F5344CB8AC3E}">
        <p14:creationId xmlns:p14="http://schemas.microsoft.com/office/powerpoint/2010/main" val="327080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225097-B94F-40BC-AFA3-A3A821448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7C1647-4D36-4595-A9D9-8E06E7C0B2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0DDF92-2C02-49C2-B89F-F6DD952905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82DB97-6CD0-4C9F-8FA2-4740F2CFC4B9}" type="datetime1">
              <a:rPr lang="en-US" smtClean="0"/>
              <a:t>7/15/2018</a:t>
            </a:fld>
            <a:endParaRPr lang="en-US"/>
          </a:p>
        </p:txBody>
      </p:sp>
      <p:sp>
        <p:nvSpPr>
          <p:cNvPr id="5" name="Footer Placeholder 4">
            <a:extLst>
              <a:ext uri="{FF2B5EF4-FFF2-40B4-BE49-F238E27FC236}">
                <a16:creationId xmlns:a16="http://schemas.microsoft.com/office/drawing/2014/main" id="{7AA82DAE-D79A-423E-9A61-00F54DC1E3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0AEB3E-B7D8-4D9E-BC7B-3F6C58959A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198F4-A3A4-46B9-916D-0DB3C75B6EF4}" type="slidenum">
              <a:rPr lang="en-US" smtClean="0"/>
              <a:t>‹#›</a:t>
            </a:fld>
            <a:endParaRPr lang="en-US"/>
          </a:p>
        </p:txBody>
      </p:sp>
    </p:spTree>
    <p:extLst>
      <p:ext uri="{BB962C8B-B14F-4D97-AF65-F5344CB8AC3E}">
        <p14:creationId xmlns:p14="http://schemas.microsoft.com/office/powerpoint/2010/main" val="357786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6019EB3-7B32-4ECC-AC9B-0B49405F8DA3}"/>
              </a:ext>
            </a:extLst>
          </p:cNvPr>
          <p:cNvSpPr txBox="1"/>
          <p:nvPr/>
        </p:nvSpPr>
        <p:spPr>
          <a:xfrm>
            <a:off x="1759528" y="1510145"/>
            <a:ext cx="3823854" cy="2123658"/>
          </a:xfrm>
          <a:prstGeom prst="rect">
            <a:avLst/>
          </a:prstGeom>
          <a:noFill/>
        </p:spPr>
        <p:txBody>
          <a:bodyPr wrap="square" rtlCol="0">
            <a:spAutoFit/>
          </a:bodyPr>
          <a:lstStyle/>
          <a:p>
            <a:pPr algn="ctr"/>
            <a:r>
              <a:rPr lang="en-US" sz="4400" dirty="0"/>
              <a:t>Building an Experiment Cart</a:t>
            </a:r>
          </a:p>
        </p:txBody>
      </p:sp>
      <p:sp>
        <p:nvSpPr>
          <p:cNvPr id="5" name="TextBox 4">
            <a:extLst>
              <a:ext uri="{FF2B5EF4-FFF2-40B4-BE49-F238E27FC236}">
                <a16:creationId xmlns:a16="http://schemas.microsoft.com/office/drawing/2014/main" id="{8F3C91B6-0850-47A8-9F14-15402CF7DE5B}"/>
              </a:ext>
            </a:extLst>
          </p:cNvPr>
          <p:cNvSpPr txBox="1"/>
          <p:nvPr/>
        </p:nvSpPr>
        <p:spPr>
          <a:xfrm>
            <a:off x="2015836" y="4286526"/>
            <a:ext cx="3311237" cy="954107"/>
          </a:xfrm>
          <a:prstGeom prst="rect">
            <a:avLst/>
          </a:prstGeom>
          <a:noFill/>
        </p:spPr>
        <p:txBody>
          <a:bodyPr wrap="square" rtlCol="0">
            <a:spAutoFit/>
          </a:bodyPr>
          <a:lstStyle/>
          <a:p>
            <a:pPr algn="ctr"/>
            <a:r>
              <a:rPr lang="en-US" sz="2800" b="1" dirty="0" err="1"/>
              <a:t>LabRat</a:t>
            </a:r>
            <a:r>
              <a:rPr lang="en-US" sz="2800" b="1" dirty="0"/>
              <a:t> Scientific</a:t>
            </a:r>
          </a:p>
          <a:p>
            <a:pPr algn="ctr"/>
            <a:r>
              <a:rPr lang="en-US" sz="2800" b="1" dirty="0"/>
              <a:t>© 2018</a:t>
            </a:r>
          </a:p>
        </p:txBody>
      </p:sp>
      <p:pic>
        <p:nvPicPr>
          <p:cNvPr id="7" name="Picture 6">
            <a:extLst>
              <a:ext uri="{FF2B5EF4-FFF2-40B4-BE49-F238E27FC236}">
                <a16:creationId xmlns:a16="http://schemas.microsoft.com/office/drawing/2014/main" id="{F1FBAAAE-A7F2-4090-8CF0-9B11E3DFED8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87530" y="1911703"/>
            <a:ext cx="4046125" cy="3034594"/>
          </a:xfrm>
          <a:prstGeom prst="rect">
            <a:avLst/>
          </a:prstGeom>
        </p:spPr>
      </p:pic>
      <p:sp>
        <p:nvSpPr>
          <p:cNvPr id="8" name="Slide Number Placeholder 7">
            <a:extLst>
              <a:ext uri="{FF2B5EF4-FFF2-40B4-BE49-F238E27FC236}">
                <a16:creationId xmlns:a16="http://schemas.microsoft.com/office/drawing/2014/main" id="{0F5A105D-911A-42BD-ACBB-CDB0256BD81E}"/>
              </a:ext>
            </a:extLst>
          </p:cNvPr>
          <p:cNvSpPr>
            <a:spLocks noGrp="1"/>
          </p:cNvSpPr>
          <p:nvPr>
            <p:ph type="sldNum" sz="quarter" idx="12"/>
          </p:nvPr>
        </p:nvSpPr>
        <p:spPr/>
        <p:txBody>
          <a:bodyPr/>
          <a:lstStyle/>
          <a:p>
            <a:fld id="{77C198F4-A3A4-46B9-916D-0DB3C75B6EF4}" type="slidenum">
              <a:rPr lang="en-US" smtClean="0"/>
              <a:t>1</a:t>
            </a:fld>
            <a:endParaRPr lang="en-US"/>
          </a:p>
        </p:txBody>
      </p:sp>
    </p:spTree>
    <p:extLst>
      <p:ext uri="{BB962C8B-B14F-4D97-AF65-F5344CB8AC3E}">
        <p14:creationId xmlns:p14="http://schemas.microsoft.com/office/powerpoint/2010/main" val="103941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39CB84-FC08-493A-9532-9D38796C9356}"/>
              </a:ext>
            </a:extLst>
          </p:cNvPr>
          <p:cNvSpPr>
            <a:spLocks noGrp="1"/>
          </p:cNvSpPr>
          <p:nvPr>
            <p:ph type="sldNum" sz="quarter" idx="12"/>
          </p:nvPr>
        </p:nvSpPr>
        <p:spPr/>
        <p:txBody>
          <a:bodyPr/>
          <a:lstStyle/>
          <a:p>
            <a:fld id="{77C198F4-A3A4-46B9-916D-0DB3C75B6EF4}" type="slidenum">
              <a:rPr lang="en-US" smtClean="0"/>
              <a:t>10</a:t>
            </a:fld>
            <a:endParaRPr lang="en-US"/>
          </a:p>
        </p:txBody>
      </p:sp>
      <p:pic>
        <p:nvPicPr>
          <p:cNvPr id="4" name="Picture 3">
            <a:extLst>
              <a:ext uri="{FF2B5EF4-FFF2-40B4-BE49-F238E27FC236}">
                <a16:creationId xmlns:a16="http://schemas.microsoft.com/office/drawing/2014/main" id="{F49BD567-856C-445D-93A0-4F7DB89269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1381" y="2254827"/>
            <a:ext cx="3131127" cy="2348345"/>
          </a:xfrm>
          <a:prstGeom prst="rect">
            <a:avLst/>
          </a:prstGeom>
        </p:spPr>
      </p:pic>
      <p:pic>
        <p:nvPicPr>
          <p:cNvPr id="6" name="Picture 5">
            <a:extLst>
              <a:ext uri="{FF2B5EF4-FFF2-40B4-BE49-F238E27FC236}">
                <a16:creationId xmlns:a16="http://schemas.microsoft.com/office/drawing/2014/main" id="{F17B43C6-77BB-4E9E-948D-0B349631F3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0436" y="2254827"/>
            <a:ext cx="3131127" cy="2348345"/>
          </a:xfrm>
          <a:prstGeom prst="rect">
            <a:avLst/>
          </a:prstGeom>
        </p:spPr>
      </p:pic>
      <p:pic>
        <p:nvPicPr>
          <p:cNvPr id="8" name="Picture 7">
            <a:extLst>
              <a:ext uri="{FF2B5EF4-FFF2-40B4-BE49-F238E27FC236}">
                <a16:creationId xmlns:a16="http://schemas.microsoft.com/office/drawing/2014/main" id="{FF2B4206-DFD6-44AF-8C49-1A4723DC8F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49491" y="2254827"/>
            <a:ext cx="3131127" cy="2348345"/>
          </a:xfrm>
          <a:prstGeom prst="rect">
            <a:avLst/>
          </a:prstGeom>
        </p:spPr>
      </p:pic>
      <p:sp>
        <p:nvSpPr>
          <p:cNvPr id="9" name="TextBox 8">
            <a:extLst>
              <a:ext uri="{FF2B5EF4-FFF2-40B4-BE49-F238E27FC236}">
                <a16:creationId xmlns:a16="http://schemas.microsoft.com/office/drawing/2014/main" id="{8A30922E-5128-4FA4-AD59-35A841541290}"/>
              </a:ext>
            </a:extLst>
          </p:cNvPr>
          <p:cNvSpPr txBox="1"/>
          <p:nvPr/>
        </p:nvSpPr>
        <p:spPr>
          <a:xfrm>
            <a:off x="780472" y="4918319"/>
            <a:ext cx="3362036" cy="646331"/>
          </a:xfrm>
          <a:prstGeom prst="rect">
            <a:avLst/>
          </a:prstGeom>
          <a:noFill/>
        </p:spPr>
        <p:txBody>
          <a:bodyPr wrap="square" rtlCol="0">
            <a:spAutoFit/>
          </a:bodyPr>
          <a:lstStyle/>
          <a:p>
            <a:pPr algn="ctr"/>
            <a:r>
              <a:rPr lang="en-US" dirty="0"/>
              <a:t>Pre-start 2 (or 3) nails on each side rail.</a:t>
            </a:r>
          </a:p>
        </p:txBody>
      </p:sp>
      <p:sp>
        <p:nvSpPr>
          <p:cNvPr id="10" name="TextBox 9">
            <a:extLst>
              <a:ext uri="{FF2B5EF4-FFF2-40B4-BE49-F238E27FC236}">
                <a16:creationId xmlns:a16="http://schemas.microsoft.com/office/drawing/2014/main" id="{211E8D17-9B46-4F1B-A9EF-72E9EA5A5C97}"/>
              </a:ext>
            </a:extLst>
          </p:cNvPr>
          <p:cNvSpPr txBox="1"/>
          <p:nvPr/>
        </p:nvSpPr>
        <p:spPr>
          <a:xfrm>
            <a:off x="4299527" y="4918319"/>
            <a:ext cx="3362036" cy="923330"/>
          </a:xfrm>
          <a:prstGeom prst="rect">
            <a:avLst/>
          </a:prstGeom>
          <a:noFill/>
        </p:spPr>
        <p:txBody>
          <a:bodyPr wrap="square" rtlCol="0">
            <a:spAutoFit/>
          </a:bodyPr>
          <a:lstStyle/>
          <a:p>
            <a:pPr algn="ctr"/>
            <a:r>
              <a:rPr lang="en-US" dirty="0"/>
              <a:t>Apply some glue to the edge of the cart body.</a:t>
            </a:r>
          </a:p>
          <a:p>
            <a:pPr algn="ctr"/>
            <a:endParaRPr lang="en-US" dirty="0"/>
          </a:p>
        </p:txBody>
      </p:sp>
      <p:sp>
        <p:nvSpPr>
          <p:cNvPr id="11" name="TextBox 10">
            <a:extLst>
              <a:ext uri="{FF2B5EF4-FFF2-40B4-BE49-F238E27FC236}">
                <a16:creationId xmlns:a16="http://schemas.microsoft.com/office/drawing/2014/main" id="{31A4F8A8-62E7-4ED6-9051-DCF4073CDCC7}"/>
              </a:ext>
            </a:extLst>
          </p:cNvPr>
          <p:cNvSpPr txBox="1"/>
          <p:nvPr/>
        </p:nvSpPr>
        <p:spPr>
          <a:xfrm>
            <a:off x="8082977" y="4738210"/>
            <a:ext cx="3097641" cy="369332"/>
          </a:xfrm>
          <a:prstGeom prst="rect">
            <a:avLst/>
          </a:prstGeom>
          <a:noFill/>
        </p:spPr>
        <p:txBody>
          <a:bodyPr wrap="square" rtlCol="0">
            <a:spAutoFit/>
          </a:bodyPr>
          <a:lstStyle/>
          <a:p>
            <a:pPr algn="ctr"/>
            <a:r>
              <a:rPr lang="en-US" dirty="0"/>
              <a:t>Align the side rails and nail.</a:t>
            </a:r>
          </a:p>
        </p:txBody>
      </p:sp>
      <p:sp>
        <p:nvSpPr>
          <p:cNvPr id="12" name="TextBox 11">
            <a:extLst>
              <a:ext uri="{FF2B5EF4-FFF2-40B4-BE49-F238E27FC236}">
                <a16:creationId xmlns:a16="http://schemas.microsoft.com/office/drawing/2014/main" id="{DA26EF9A-390D-490F-875B-5F62B89582A8}"/>
              </a:ext>
            </a:extLst>
          </p:cNvPr>
          <p:cNvSpPr txBox="1"/>
          <p:nvPr/>
        </p:nvSpPr>
        <p:spPr>
          <a:xfrm>
            <a:off x="3075709" y="318655"/>
            <a:ext cx="5929746" cy="646331"/>
          </a:xfrm>
          <a:prstGeom prst="rect">
            <a:avLst/>
          </a:prstGeom>
          <a:noFill/>
        </p:spPr>
        <p:txBody>
          <a:bodyPr wrap="square" rtlCol="0">
            <a:spAutoFit/>
          </a:bodyPr>
          <a:lstStyle/>
          <a:p>
            <a:pPr algn="ctr"/>
            <a:r>
              <a:rPr lang="en-US" sz="3600" dirty="0"/>
              <a:t>Attaching Side Rails</a:t>
            </a:r>
          </a:p>
        </p:txBody>
      </p:sp>
    </p:spTree>
    <p:extLst>
      <p:ext uri="{BB962C8B-B14F-4D97-AF65-F5344CB8AC3E}">
        <p14:creationId xmlns:p14="http://schemas.microsoft.com/office/powerpoint/2010/main" val="83979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3DED48-276A-4147-AEF1-7CD1FCEAB54C}"/>
              </a:ext>
            </a:extLst>
          </p:cNvPr>
          <p:cNvSpPr>
            <a:spLocks noGrp="1"/>
          </p:cNvSpPr>
          <p:nvPr>
            <p:ph type="sldNum" sz="quarter" idx="12"/>
          </p:nvPr>
        </p:nvSpPr>
        <p:spPr/>
        <p:txBody>
          <a:bodyPr/>
          <a:lstStyle/>
          <a:p>
            <a:fld id="{77C198F4-A3A4-46B9-916D-0DB3C75B6EF4}" type="slidenum">
              <a:rPr lang="en-US" smtClean="0"/>
              <a:t>11</a:t>
            </a:fld>
            <a:endParaRPr lang="en-US"/>
          </a:p>
        </p:txBody>
      </p:sp>
      <p:pic>
        <p:nvPicPr>
          <p:cNvPr id="4" name="Picture 3">
            <a:extLst>
              <a:ext uri="{FF2B5EF4-FFF2-40B4-BE49-F238E27FC236}">
                <a16:creationId xmlns:a16="http://schemas.microsoft.com/office/drawing/2014/main" id="{662B3B0F-1D9C-4B33-B5F6-78157F279B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19742" y="1579412"/>
            <a:ext cx="3879273" cy="2909455"/>
          </a:xfrm>
          <a:prstGeom prst="rect">
            <a:avLst/>
          </a:prstGeom>
        </p:spPr>
      </p:pic>
      <p:pic>
        <p:nvPicPr>
          <p:cNvPr id="6" name="Picture 5">
            <a:extLst>
              <a:ext uri="{FF2B5EF4-FFF2-40B4-BE49-F238E27FC236}">
                <a16:creationId xmlns:a16="http://schemas.microsoft.com/office/drawing/2014/main" id="{752C3A63-8A2B-42A0-A3D2-48CB9BF4AE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45378" y="1579412"/>
            <a:ext cx="3879273" cy="2909455"/>
          </a:xfrm>
          <a:prstGeom prst="rect">
            <a:avLst/>
          </a:prstGeom>
        </p:spPr>
      </p:pic>
      <p:sp>
        <p:nvSpPr>
          <p:cNvPr id="7" name="TextBox 6">
            <a:extLst>
              <a:ext uri="{FF2B5EF4-FFF2-40B4-BE49-F238E27FC236}">
                <a16:creationId xmlns:a16="http://schemas.microsoft.com/office/drawing/2014/main" id="{7414E039-2708-440C-B7EC-48BA00627241}"/>
              </a:ext>
            </a:extLst>
          </p:cNvPr>
          <p:cNvSpPr txBox="1"/>
          <p:nvPr/>
        </p:nvSpPr>
        <p:spPr>
          <a:xfrm>
            <a:off x="3075709" y="318655"/>
            <a:ext cx="5929746" cy="646331"/>
          </a:xfrm>
          <a:prstGeom prst="rect">
            <a:avLst/>
          </a:prstGeom>
          <a:noFill/>
        </p:spPr>
        <p:txBody>
          <a:bodyPr wrap="square" rtlCol="0">
            <a:spAutoFit/>
          </a:bodyPr>
          <a:lstStyle/>
          <a:p>
            <a:pPr algn="ctr"/>
            <a:r>
              <a:rPr lang="en-US" sz="3600" dirty="0"/>
              <a:t>Cutting Wheels</a:t>
            </a:r>
          </a:p>
        </p:txBody>
      </p:sp>
      <p:sp>
        <p:nvSpPr>
          <p:cNvPr id="8" name="TextBox 7">
            <a:extLst>
              <a:ext uri="{FF2B5EF4-FFF2-40B4-BE49-F238E27FC236}">
                <a16:creationId xmlns:a16="http://schemas.microsoft.com/office/drawing/2014/main" id="{A7E657B4-D651-4A99-95FC-31EF0954A3F3}"/>
              </a:ext>
            </a:extLst>
          </p:cNvPr>
          <p:cNvSpPr txBox="1"/>
          <p:nvPr/>
        </p:nvSpPr>
        <p:spPr>
          <a:xfrm>
            <a:off x="2378360" y="4733961"/>
            <a:ext cx="3362036" cy="923330"/>
          </a:xfrm>
          <a:prstGeom prst="rect">
            <a:avLst/>
          </a:prstGeom>
          <a:noFill/>
        </p:spPr>
        <p:txBody>
          <a:bodyPr wrap="square" rtlCol="0">
            <a:spAutoFit/>
          </a:bodyPr>
          <a:lstStyle/>
          <a:p>
            <a:pPr algn="ctr"/>
            <a:r>
              <a:rPr lang="en-US" dirty="0"/>
              <a:t>Use the 2” </a:t>
            </a:r>
            <a:r>
              <a:rPr lang="en-US" dirty="0" err="1"/>
              <a:t>dia</a:t>
            </a:r>
            <a:r>
              <a:rPr lang="en-US" dirty="0"/>
              <a:t> hole saw to cut the 4 wheels out of the 2.5” wide craft board.</a:t>
            </a:r>
          </a:p>
        </p:txBody>
      </p:sp>
      <p:sp>
        <p:nvSpPr>
          <p:cNvPr id="9" name="TextBox 8">
            <a:extLst>
              <a:ext uri="{FF2B5EF4-FFF2-40B4-BE49-F238E27FC236}">
                <a16:creationId xmlns:a16="http://schemas.microsoft.com/office/drawing/2014/main" id="{3BCBD886-C092-49CD-B7D6-6C756333E57E}"/>
              </a:ext>
            </a:extLst>
          </p:cNvPr>
          <p:cNvSpPr txBox="1"/>
          <p:nvPr/>
        </p:nvSpPr>
        <p:spPr>
          <a:xfrm>
            <a:off x="6603996" y="4733961"/>
            <a:ext cx="3362036" cy="923330"/>
          </a:xfrm>
          <a:prstGeom prst="rect">
            <a:avLst/>
          </a:prstGeom>
          <a:noFill/>
        </p:spPr>
        <p:txBody>
          <a:bodyPr wrap="square" rtlCol="0">
            <a:spAutoFit/>
          </a:bodyPr>
          <a:lstStyle/>
          <a:p>
            <a:pPr algn="ctr"/>
            <a:r>
              <a:rPr lang="en-US" dirty="0"/>
              <a:t>Make 4 wheels.  Sand each smooth being careful not to make flat spots.</a:t>
            </a:r>
          </a:p>
        </p:txBody>
      </p:sp>
    </p:spTree>
    <p:extLst>
      <p:ext uri="{BB962C8B-B14F-4D97-AF65-F5344CB8AC3E}">
        <p14:creationId xmlns:p14="http://schemas.microsoft.com/office/powerpoint/2010/main" val="3963977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4973D6-F345-420C-9143-0CE31C95C4C2}"/>
              </a:ext>
            </a:extLst>
          </p:cNvPr>
          <p:cNvSpPr>
            <a:spLocks noGrp="1"/>
          </p:cNvSpPr>
          <p:nvPr>
            <p:ph type="sldNum" sz="quarter" idx="12"/>
          </p:nvPr>
        </p:nvSpPr>
        <p:spPr/>
        <p:txBody>
          <a:bodyPr/>
          <a:lstStyle/>
          <a:p>
            <a:fld id="{77C198F4-A3A4-46B9-916D-0DB3C75B6EF4}" type="slidenum">
              <a:rPr lang="en-US" smtClean="0"/>
              <a:t>12</a:t>
            </a:fld>
            <a:endParaRPr lang="en-US"/>
          </a:p>
        </p:txBody>
      </p:sp>
      <p:pic>
        <p:nvPicPr>
          <p:cNvPr id="4" name="Picture 3">
            <a:extLst>
              <a:ext uri="{FF2B5EF4-FFF2-40B4-BE49-F238E27FC236}">
                <a16:creationId xmlns:a16="http://schemas.microsoft.com/office/drawing/2014/main" id="{395F062A-D57F-4C3B-9F13-D20CBE17DDB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53163" y="1579417"/>
            <a:ext cx="4285673" cy="3214255"/>
          </a:xfrm>
          <a:prstGeom prst="rect">
            <a:avLst/>
          </a:prstGeom>
        </p:spPr>
      </p:pic>
      <p:sp>
        <p:nvSpPr>
          <p:cNvPr id="5" name="TextBox 4">
            <a:extLst>
              <a:ext uri="{FF2B5EF4-FFF2-40B4-BE49-F238E27FC236}">
                <a16:creationId xmlns:a16="http://schemas.microsoft.com/office/drawing/2014/main" id="{0A8B55F6-5599-4196-AAEA-B1C7DBA38FE8}"/>
              </a:ext>
            </a:extLst>
          </p:cNvPr>
          <p:cNvSpPr txBox="1"/>
          <p:nvPr/>
        </p:nvSpPr>
        <p:spPr>
          <a:xfrm>
            <a:off x="3075709" y="318655"/>
            <a:ext cx="5929746" cy="646331"/>
          </a:xfrm>
          <a:prstGeom prst="rect">
            <a:avLst/>
          </a:prstGeom>
          <a:noFill/>
        </p:spPr>
        <p:txBody>
          <a:bodyPr wrap="square" rtlCol="0">
            <a:spAutoFit/>
          </a:bodyPr>
          <a:lstStyle/>
          <a:p>
            <a:pPr algn="ctr"/>
            <a:r>
              <a:rPr lang="en-US" sz="3600" dirty="0"/>
              <a:t>Cutting Axles</a:t>
            </a:r>
          </a:p>
        </p:txBody>
      </p:sp>
      <p:sp>
        <p:nvSpPr>
          <p:cNvPr id="6" name="TextBox 5">
            <a:extLst>
              <a:ext uri="{FF2B5EF4-FFF2-40B4-BE49-F238E27FC236}">
                <a16:creationId xmlns:a16="http://schemas.microsoft.com/office/drawing/2014/main" id="{E87FAA0F-59E0-4E23-87D4-7DA15E25D68A}"/>
              </a:ext>
            </a:extLst>
          </p:cNvPr>
          <p:cNvSpPr txBox="1"/>
          <p:nvPr/>
        </p:nvSpPr>
        <p:spPr>
          <a:xfrm>
            <a:off x="1537855" y="5278583"/>
            <a:ext cx="9310254" cy="646331"/>
          </a:xfrm>
          <a:prstGeom prst="rect">
            <a:avLst/>
          </a:prstGeom>
          <a:noFill/>
        </p:spPr>
        <p:txBody>
          <a:bodyPr wrap="square" rtlCol="0">
            <a:spAutoFit/>
          </a:bodyPr>
          <a:lstStyle/>
          <a:p>
            <a:pPr algn="ctr"/>
            <a:r>
              <a:rPr lang="en-US" dirty="0"/>
              <a:t>Cut the two axles longer than needed.  Axle length = board width + side rail thickness + side rail thickness + wheel thickness + wheel thickness + 0.5 inches).  Cut with jig saw.</a:t>
            </a:r>
          </a:p>
        </p:txBody>
      </p:sp>
    </p:spTree>
    <p:extLst>
      <p:ext uri="{BB962C8B-B14F-4D97-AF65-F5344CB8AC3E}">
        <p14:creationId xmlns:p14="http://schemas.microsoft.com/office/powerpoint/2010/main" val="312088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1830CD-4657-4E37-8159-456556B00EBC}"/>
              </a:ext>
            </a:extLst>
          </p:cNvPr>
          <p:cNvSpPr>
            <a:spLocks noGrp="1"/>
          </p:cNvSpPr>
          <p:nvPr>
            <p:ph type="sldNum" sz="quarter" idx="12"/>
          </p:nvPr>
        </p:nvSpPr>
        <p:spPr/>
        <p:txBody>
          <a:bodyPr/>
          <a:lstStyle/>
          <a:p>
            <a:fld id="{77C198F4-A3A4-46B9-916D-0DB3C75B6EF4}" type="slidenum">
              <a:rPr lang="en-US" smtClean="0"/>
              <a:t>13</a:t>
            </a:fld>
            <a:endParaRPr lang="en-US"/>
          </a:p>
        </p:txBody>
      </p:sp>
      <p:pic>
        <p:nvPicPr>
          <p:cNvPr id="4" name="Picture 3">
            <a:extLst>
              <a:ext uri="{FF2B5EF4-FFF2-40B4-BE49-F238E27FC236}">
                <a16:creationId xmlns:a16="http://schemas.microsoft.com/office/drawing/2014/main" id="{B201064A-215B-4A16-8E90-0B686D240BD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42364" y="1317540"/>
            <a:ext cx="3600371" cy="2700278"/>
          </a:xfrm>
          <a:prstGeom prst="rect">
            <a:avLst/>
          </a:prstGeom>
        </p:spPr>
      </p:pic>
      <p:pic>
        <p:nvPicPr>
          <p:cNvPr id="6" name="Picture 5">
            <a:extLst>
              <a:ext uri="{FF2B5EF4-FFF2-40B4-BE49-F238E27FC236}">
                <a16:creationId xmlns:a16="http://schemas.microsoft.com/office/drawing/2014/main" id="{8482CB59-3555-4DF6-A64E-2A084E82B8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49267" y="1317541"/>
            <a:ext cx="3600370" cy="2700278"/>
          </a:xfrm>
          <a:prstGeom prst="rect">
            <a:avLst/>
          </a:prstGeom>
        </p:spPr>
      </p:pic>
      <p:sp>
        <p:nvSpPr>
          <p:cNvPr id="7" name="TextBox 6">
            <a:extLst>
              <a:ext uri="{FF2B5EF4-FFF2-40B4-BE49-F238E27FC236}">
                <a16:creationId xmlns:a16="http://schemas.microsoft.com/office/drawing/2014/main" id="{70C3B881-BCAC-45AF-A819-54AE37F2E18F}"/>
              </a:ext>
            </a:extLst>
          </p:cNvPr>
          <p:cNvSpPr txBox="1"/>
          <p:nvPr/>
        </p:nvSpPr>
        <p:spPr>
          <a:xfrm>
            <a:off x="3075709" y="318655"/>
            <a:ext cx="5929746" cy="646331"/>
          </a:xfrm>
          <a:prstGeom prst="rect">
            <a:avLst/>
          </a:prstGeom>
          <a:noFill/>
        </p:spPr>
        <p:txBody>
          <a:bodyPr wrap="square" rtlCol="0">
            <a:spAutoFit/>
          </a:bodyPr>
          <a:lstStyle/>
          <a:p>
            <a:pPr algn="ctr"/>
            <a:r>
              <a:rPr lang="en-US" sz="3600" dirty="0"/>
              <a:t>Attaching Wheels to Axles</a:t>
            </a:r>
          </a:p>
        </p:txBody>
      </p:sp>
      <p:sp>
        <p:nvSpPr>
          <p:cNvPr id="8" name="TextBox 7">
            <a:extLst>
              <a:ext uri="{FF2B5EF4-FFF2-40B4-BE49-F238E27FC236}">
                <a16:creationId xmlns:a16="http://schemas.microsoft.com/office/drawing/2014/main" id="{5FDFF659-1504-47FF-8BA4-FC2AAD9E19E1}"/>
              </a:ext>
            </a:extLst>
          </p:cNvPr>
          <p:cNvSpPr txBox="1"/>
          <p:nvPr/>
        </p:nvSpPr>
        <p:spPr>
          <a:xfrm>
            <a:off x="2161309" y="4391886"/>
            <a:ext cx="3380509" cy="646331"/>
          </a:xfrm>
          <a:prstGeom prst="rect">
            <a:avLst/>
          </a:prstGeom>
          <a:noFill/>
        </p:spPr>
        <p:txBody>
          <a:bodyPr wrap="square" rtlCol="0">
            <a:spAutoFit/>
          </a:bodyPr>
          <a:lstStyle/>
          <a:p>
            <a:pPr algn="ctr"/>
            <a:r>
              <a:rPr lang="en-US" dirty="0"/>
              <a:t>Apply a dab of glue to the end of the axle.</a:t>
            </a:r>
          </a:p>
        </p:txBody>
      </p:sp>
      <p:sp>
        <p:nvSpPr>
          <p:cNvPr id="9" name="TextBox 8">
            <a:extLst>
              <a:ext uri="{FF2B5EF4-FFF2-40B4-BE49-F238E27FC236}">
                <a16:creationId xmlns:a16="http://schemas.microsoft.com/office/drawing/2014/main" id="{D8F69AC8-2FCE-481B-AD51-F74D30A15328}"/>
              </a:ext>
            </a:extLst>
          </p:cNvPr>
          <p:cNvSpPr txBox="1"/>
          <p:nvPr/>
        </p:nvSpPr>
        <p:spPr>
          <a:xfrm>
            <a:off x="6442364" y="4391886"/>
            <a:ext cx="3906981" cy="923330"/>
          </a:xfrm>
          <a:prstGeom prst="rect">
            <a:avLst/>
          </a:prstGeom>
          <a:noFill/>
        </p:spPr>
        <p:txBody>
          <a:bodyPr wrap="square" rtlCol="0">
            <a:spAutoFit/>
          </a:bodyPr>
          <a:lstStyle/>
          <a:p>
            <a:pPr algn="ctr"/>
            <a:r>
              <a:rPr lang="en-US" dirty="0"/>
              <a:t>Insert axles into the wheel.  Make sure the axle is perpendicular to the wheel face to prevent wobbling. </a:t>
            </a:r>
          </a:p>
        </p:txBody>
      </p:sp>
      <p:sp>
        <p:nvSpPr>
          <p:cNvPr id="10" name="TextBox 9">
            <a:extLst>
              <a:ext uri="{FF2B5EF4-FFF2-40B4-BE49-F238E27FC236}">
                <a16:creationId xmlns:a16="http://schemas.microsoft.com/office/drawing/2014/main" id="{D1785C53-94F2-4ADE-B3DB-3E3C0FD6BCCF}"/>
              </a:ext>
            </a:extLst>
          </p:cNvPr>
          <p:cNvSpPr txBox="1"/>
          <p:nvPr/>
        </p:nvSpPr>
        <p:spPr>
          <a:xfrm>
            <a:off x="1274618" y="5512617"/>
            <a:ext cx="10079182" cy="646331"/>
          </a:xfrm>
          <a:prstGeom prst="rect">
            <a:avLst/>
          </a:prstGeom>
          <a:noFill/>
        </p:spPr>
        <p:txBody>
          <a:bodyPr wrap="square" rtlCol="0">
            <a:spAutoFit/>
          </a:bodyPr>
          <a:lstStyle/>
          <a:p>
            <a:r>
              <a:rPr lang="en-US" b="1" dirty="0"/>
              <a:t>Note:</a:t>
            </a:r>
            <a:r>
              <a:rPr lang="en-US" dirty="0"/>
              <a:t>  Attach only one wheel to each axle at this point.  The other wheels will be attached after the axles are installed on the body.</a:t>
            </a:r>
          </a:p>
        </p:txBody>
      </p:sp>
    </p:spTree>
    <p:extLst>
      <p:ext uri="{BB962C8B-B14F-4D97-AF65-F5344CB8AC3E}">
        <p14:creationId xmlns:p14="http://schemas.microsoft.com/office/powerpoint/2010/main" val="423168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E6D19-515E-4A7D-8809-D6CEE3F105A6}"/>
              </a:ext>
            </a:extLst>
          </p:cNvPr>
          <p:cNvSpPr>
            <a:spLocks noGrp="1"/>
          </p:cNvSpPr>
          <p:nvPr>
            <p:ph type="sldNum" sz="quarter" idx="12"/>
          </p:nvPr>
        </p:nvSpPr>
        <p:spPr/>
        <p:txBody>
          <a:bodyPr/>
          <a:lstStyle/>
          <a:p>
            <a:fld id="{77C198F4-A3A4-46B9-916D-0DB3C75B6EF4}" type="slidenum">
              <a:rPr lang="en-US" smtClean="0"/>
              <a:t>14</a:t>
            </a:fld>
            <a:endParaRPr lang="en-US"/>
          </a:p>
        </p:txBody>
      </p:sp>
      <p:pic>
        <p:nvPicPr>
          <p:cNvPr id="4" name="Picture 3">
            <a:extLst>
              <a:ext uri="{FF2B5EF4-FFF2-40B4-BE49-F238E27FC236}">
                <a16:creationId xmlns:a16="http://schemas.microsoft.com/office/drawing/2014/main" id="{ABC4D04B-76E6-49C0-8EB6-5E19C0C15A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8183" y="1814940"/>
            <a:ext cx="3380508" cy="2535381"/>
          </a:xfrm>
          <a:prstGeom prst="rect">
            <a:avLst/>
          </a:prstGeom>
        </p:spPr>
      </p:pic>
      <p:pic>
        <p:nvPicPr>
          <p:cNvPr id="6" name="Picture 5">
            <a:extLst>
              <a:ext uri="{FF2B5EF4-FFF2-40B4-BE49-F238E27FC236}">
                <a16:creationId xmlns:a16="http://schemas.microsoft.com/office/drawing/2014/main" id="{C059407B-21C4-4FBA-934D-633E7C5769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464880" y="2055663"/>
            <a:ext cx="3144982" cy="2358737"/>
          </a:xfrm>
          <a:prstGeom prst="rect">
            <a:avLst/>
          </a:prstGeom>
        </p:spPr>
      </p:pic>
      <p:sp>
        <p:nvSpPr>
          <p:cNvPr id="7" name="TextBox 6">
            <a:extLst>
              <a:ext uri="{FF2B5EF4-FFF2-40B4-BE49-F238E27FC236}">
                <a16:creationId xmlns:a16="http://schemas.microsoft.com/office/drawing/2014/main" id="{34E02070-B487-4302-A102-FEAA893ADBF6}"/>
              </a:ext>
            </a:extLst>
          </p:cNvPr>
          <p:cNvSpPr txBox="1"/>
          <p:nvPr/>
        </p:nvSpPr>
        <p:spPr>
          <a:xfrm>
            <a:off x="3075709" y="318655"/>
            <a:ext cx="5929746" cy="646331"/>
          </a:xfrm>
          <a:prstGeom prst="rect">
            <a:avLst/>
          </a:prstGeom>
          <a:noFill/>
        </p:spPr>
        <p:txBody>
          <a:bodyPr wrap="square" rtlCol="0">
            <a:spAutoFit/>
          </a:bodyPr>
          <a:lstStyle/>
          <a:p>
            <a:pPr algn="ctr"/>
            <a:r>
              <a:rPr lang="en-US" sz="3600" dirty="0"/>
              <a:t>Axle Installation</a:t>
            </a:r>
          </a:p>
        </p:txBody>
      </p:sp>
      <p:sp>
        <p:nvSpPr>
          <p:cNvPr id="8" name="TextBox 7">
            <a:extLst>
              <a:ext uri="{FF2B5EF4-FFF2-40B4-BE49-F238E27FC236}">
                <a16:creationId xmlns:a16="http://schemas.microsoft.com/office/drawing/2014/main" id="{C312FC8F-8C07-4936-B59D-FE3E45014AC6}"/>
              </a:ext>
            </a:extLst>
          </p:cNvPr>
          <p:cNvSpPr txBox="1"/>
          <p:nvPr/>
        </p:nvSpPr>
        <p:spPr>
          <a:xfrm>
            <a:off x="2105891" y="4622857"/>
            <a:ext cx="3325091" cy="1200329"/>
          </a:xfrm>
          <a:prstGeom prst="rect">
            <a:avLst/>
          </a:prstGeom>
          <a:noFill/>
        </p:spPr>
        <p:txBody>
          <a:bodyPr wrap="square" rtlCol="0">
            <a:spAutoFit/>
          </a:bodyPr>
          <a:lstStyle/>
          <a:p>
            <a:pPr algn="ctr"/>
            <a:r>
              <a:rPr lang="en-US" dirty="0"/>
              <a:t>Place a metal washer on the axle.  This washer will reduce the surface of interaction between the wheel and sire rail.</a:t>
            </a:r>
          </a:p>
        </p:txBody>
      </p:sp>
      <p:sp>
        <p:nvSpPr>
          <p:cNvPr id="9" name="TextBox 8">
            <a:extLst>
              <a:ext uri="{FF2B5EF4-FFF2-40B4-BE49-F238E27FC236}">
                <a16:creationId xmlns:a16="http://schemas.microsoft.com/office/drawing/2014/main" id="{BF39A180-DA3F-4E60-B05A-B7CD248BE9F4}"/>
              </a:ext>
            </a:extLst>
          </p:cNvPr>
          <p:cNvSpPr txBox="1"/>
          <p:nvPr/>
        </p:nvSpPr>
        <p:spPr>
          <a:xfrm>
            <a:off x="6374825" y="4944808"/>
            <a:ext cx="3325091" cy="1200329"/>
          </a:xfrm>
          <a:prstGeom prst="rect">
            <a:avLst/>
          </a:prstGeom>
          <a:noFill/>
        </p:spPr>
        <p:txBody>
          <a:bodyPr wrap="square" rtlCol="0">
            <a:spAutoFit/>
          </a:bodyPr>
          <a:lstStyle/>
          <a:p>
            <a:pPr algn="ctr"/>
            <a:r>
              <a:rPr lang="en-US" dirty="0"/>
              <a:t>Slide each axles through the holes in the slide rails.  Make sure axle moves freely.  If not, use drill to open the holes a little more.</a:t>
            </a:r>
          </a:p>
        </p:txBody>
      </p:sp>
    </p:spTree>
    <p:extLst>
      <p:ext uri="{BB962C8B-B14F-4D97-AF65-F5344CB8AC3E}">
        <p14:creationId xmlns:p14="http://schemas.microsoft.com/office/powerpoint/2010/main" val="392027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FE6D19-515E-4A7D-8809-D6CEE3F105A6}"/>
              </a:ext>
            </a:extLst>
          </p:cNvPr>
          <p:cNvSpPr>
            <a:spLocks noGrp="1"/>
          </p:cNvSpPr>
          <p:nvPr>
            <p:ph type="sldNum" sz="quarter" idx="12"/>
          </p:nvPr>
        </p:nvSpPr>
        <p:spPr/>
        <p:txBody>
          <a:bodyPr/>
          <a:lstStyle/>
          <a:p>
            <a:fld id="{77C198F4-A3A4-46B9-916D-0DB3C75B6EF4}" type="slidenum">
              <a:rPr lang="en-US" smtClean="0"/>
              <a:t>15</a:t>
            </a:fld>
            <a:endParaRPr lang="en-US"/>
          </a:p>
        </p:txBody>
      </p:sp>
      <p:pic>
        <p:nvPicPr>
          <p:cNvPr id="4" name="Picture 3">
            <a:extLst>
              <a:ext uri="{FF2B5EF4-FFF2-40B4-BE49-F238E27FC236}">
                <a16:creationId xmlns:a16="http://schemas.microsoft.com/office/drawing/2014/main" id="{ABC4D04B-76E6-49C0-8EB6-5E19C0C15A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50328" y="1595504"/>
            <a:ext cx="3380508" cy="2535381"/>
          </a:xfrm>
          <a:prstGeom prst="rect">
            <a:avLst/>
          </a:prstGeom>
        </p:spPr>
      </p:pic>
      <p:sp>
        <p:nvSpPr>
          <p:cNvPr id="7" name="TextBox 6">
            <a:extLst>
              <a:ext uri="{FF2B5EF4-FFF2-40B4-BE49-F238E27FC236}">
                <a16:creationId xmlns:a16="http://schemas.microsoft.com/office/drawing/2014/main" id="{34E02070-B487-4302-A102-FEAA893ADBF6}"/>
              </a:ext>
            </a:extLst>
          </p:cNvPr>
          <p:cNvSpPr txBox="1"/>
          <p:nvPr/>
        </p:nvSpPr>
        <p:spPr>
          <a:xfrm>
            <a:off x="3075709" y="318655"/>
            <a:ext cx="5929746" cy="646331"/>
          </a:xfrm>
          <a:prstGeom prst="rect">
            <a:avLst/>
          </a:prstGeom>
          <a:noFill/>
        </p:spPr>
        <p:txBody>
          <a:bodyPr wrap="square" rtlCol="0">
            <a:spAutoFit/>
          </a:bodyPr>
          <a:lstStyle/>
          <a:p>
            <a:pPr algn="ctr"/>
            <a:r>
              <a:rPr lang="en-US" sz="3600" dirty="0"/>
              <a:t>Axle Installation</a:t>
            </a:r>
          </a:p>
        </p:txBody>
      </p:sp>
      <p:sp>
        <p:nvSpPr>
          <p:cNvPr id="8" name="TextBox 7">
            <a:extLst>
              <a:ext uri="{FF2B5EF4-FFF2-40B4-BE49-F238E27FC236}">
                <a16:creationId xmlns:a16="http://schemas.microsoft.com/office/drawing/2014/main" id="{C312FC8F-8C07-4936-B59D-FE3E45014AC6}"/>
              </a:ext>
            </a:extLst>
          </p:cNvPr>
          <p:cNvSpPr txBox="1"/>
          <p:nvPr/>
        </p:nvSpPr>
        <p:spPr>
          <a:xfrm>
            <a:off x="4378036" y="4415039"/>
            <a:ext cx="3325091" cy="646331"/>
          </a:xfrm>
          <a:prstGeom prst="rect">
            <a:avLst/>
          </a:prstGeom>
          <a:noFill/>
        </p:spPr>
        <p:txBody>
          <a:bodyPr wrap="square" rtlCol="0">
            <a:spAutoFit/>
          </a:bodyPr>
          <a:lstStyle/>
          <a:p>
            <a:pPr algn="ctr"/>
            <a:r>
              <a:rPr lang="en-US" dirty="0"/>
              <a:t>Do this step again for the other axle. </a:t>
            </a:r>
          </a:p>
        </p:txBody>
      </p:sp>
    </p:spTree>
    <p:extLst>
      <p:ext uri="{BB962C8B-B14F-4D97-AF65-F5344CB8AC3E}">
        <p14:creationId xmlns:p14="http://schemas.microsoft.com/office/powerpoint/2010/main" val="388240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D1349C-4F75-4CCE-8CC9-BD6865BF1F3D}"/>
              </a:ext>
            </a:extLst>
          </p:cNvPr>
          <p:cNvSpPr>
            <a:spLocks noGrp="1"/>
          </p:cNvSpPr>
          <p:nvPr>
            <p:ph type="sldNum" sz="quarter" idx="12"/>
          </p:nvPr>
        </p:nvSpPr>
        <p:spPr/>
        <p:txBody>
          <a:bodyPr/>
          <a:lstStyle/>
          <a:p>
            <a:fld id="{77C198F4-A3A4-46B9-916D-0DB3C75B6EF4}" type="slidenum">
              <a:rPr lang="en-US" smtClean="0"/>
              <a:t>16</a:t>
            </a:fld>
            <a:endParaRPr lang="en-US"/>
          </a:p>
        </p:txBody>
      </p:sp>
      <p:pic>
        <p:nvPicPr>
          <p:cNvPr id="3" name="Picture 2">
            <a:extLst>
              <a:ext uri="{FF2B5EF4-FFF2-40B4-BE49-F238E27FC236}">
                <a16:creationId xmlns:a16="http://schemas.microsoft.com/office/drawing/2014/main" id="{1FFC2B0B-109B-4745-959B-B2CCC7E92CC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8636" y="1870365"/>
            <a:ext cx="5652655" cy="4239491"/>
          </a:xfrm>
          <a:prstGeom prst="rect">
            <a:avLst/>
          </a:prstGeom>
        </p:spPr>
      </p:pic>
      <p:sp>
        <p:nvSpPr>
          <p:cNvPr id="4" name="TextBox 3">
            <a:extLst>
              <a:ext uri="{FF2B5EF4-FFF2-40B4-BE49-F238E27FC236}">
                <a16:creationId xmlns:a16="http://schemas.microsoft.com/office/drawing/2014/main" id="{E617CB90-E4DA-4522-AFD1-E9E5B423F69D}"/>
              </a:ext>
            </a:extLst>
          </p:cNvPr>
          <p:cNvSpPr txBox="1"/>
          <p:nvPr/>
        </p:nvSpPr>
        <p:spPr>
          <a:xfrm>
            <a:off x="8354290" y="2828835"/>
            <a:ext cx="3255819" cy="1200329"/>
          </a:xfrm>
          <a:prstGeom prst="rect">
            <a:avLst/>
          </a:prstGeom>
          <a:noFill/>
        </p:spPr>
        <p:txBody>
          <a:bodyPr wrap="square" rtlCol="0">
            <a:spAutoFit/>
          </a:bodyPr>
          <a:lstStyle/>
          <a:p>
            <a:r>
              <a:rPr lang="en-US" dirty="0"/>
              <a:t>Make sure there is a gap between the wheels and side rails.  1/8” on each side should be sufficient.</a:t>
            </a:r>
          </a:p>
        </p:txBody>
      </p:sp>
      <p:cxnSp>
        <p:nvCxnSpPr>
          <p:cNvPr id="6" name="Straight Connector 5">
            <a:extLst>
              <a:ext uri="{FF2B5EF4-FFF2-40B4-BE49-F238E27FC236}">
                <a16:creationId xmlns:a16="http://schemas.microsoft.com/office/drawing/2014/main" id="{5782DFFC-CD7E-4DDA-A819-D46E8B1B8BD5}"/>
              </a:ext>
            </a:extLst>
          </p:cNvPr>
          <p:cNvCxnSpPr>
            <a:cxnSpLocks/>
          </p:cNvCxnSpPr>
          <p:nvPr/>
        </p:nvCxnSpPr>
        <p:spPr>
          <a:xfrm>
            <a:off x="6823363" y="3144984"/>
            <a:ext cx="997527" cy="2122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78545AD-8342-407A-A2B0-AD95D9C24ADC}"/>
              </a:ext>
            </a:extLst>
          </p:cNvPr>
          <p:cNvCxnSpPr>
            <a:cxnSpLocks/>
          </p:cNvCxnSpPr>
          <p:nvPr/>
        </p:nvCxnSpPr>
        <p:spPr>
          <a:xfrm>
            <a:off x="6795652" y="3315657"/>
            <a:ext cx="997527" cy="21223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33A9A07-B9EB-4604-9C6D-A0E4951BF9B5}"/>
              </a:ext>
            </a:extLst>
          </p:cNvPr>
          <p:cNvSpPr txBox="1"/>
          <p:nvPr/>
        </p:nvSpPr>
        <p:spPr>
          <a:xfrm>
            <a:off x="1558636" y="471055"/>
            <a:ext cx="9123219" cy="830997"/>
          </a:xfrm>
          <a:prstGeom prst="rect">
            <a:avLst/>
          </a:prstGeom>
          <a:noFill/>
        </p:spPr>
        <p:txBody>
          <a:bodyPr wrap="square" rtlCol="0">
            <a:spAutoFit/>
          </a:bodyPr>
          <a:lstStyle/>
          <a:p>
            <a:pPr algn="ctr"/>
            <a:r>
              <a:rPr lang="en-US" sz="2400" dirty="0"/>
              <a:t>Before the final installation of the wheels, you need to ensure there is adequate spacing between the wheels and side frames.</a:t>
            </a:r>
          </a:p>
        </p:txBody>
      </p:sp>
    </p:spTree>
    <p:extLst>
      <p:ext uri="{BB962C8B-B14F-4D97-AF65-F5344CB8AC3E}">
        <p14:creationId xmlns:p14="http://schemas.microsoft.com/office/powerpoint/2010/main" val="135379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B8DD32-6841-45CF-8B25-F7BCD1CE5C44}"/>
              </a:ext>
            </a:extLst>
          </p:cNvPr>
          <p:cNvSpPr>
            <a:spLocks noGrp="1"/>
          </p:cNvSpPr>
          <p:nvPr>
            <p:ph type="sldNum" sz="quarter" idx="12"/>
          </p:nvPr>
        </p:nvSpPr>
        <p:spPr/>
        <p:txBody>
          <a:bodyPr/>
          <a:lstStyle/>
          <a:p>
            <a:fld id="{77C198F4-A3A4-46B9-916D-0DB3C75B6EF4}" type="slidenum">
              <a:rPr lang="en-US" smtClean="0"/>
              <a:t>17</a:t>
            </a:fld>
            <a:endParaRPr lang="en-US"/>
          </a:p>
        </p:txBody>
      </p:sp>
      <p:pic>
        <p:nvPicPr>
          <p:cNvPr id="4" name="Picture 3">
            <a:extLst>
              <a:ext uri="{FF2B5EF4-FFF2-40B4-BE49-F238E27FC236}">
                <a16:creationId xmlns:a16="http://schemas.microsoft.com/office/drawing/2014/main" id="{08AC7378-7810-4A81-98B3-47721E5AB5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31820" y="1356834"/>
            <a:ext cx="4821380" cy="3616035"/>
          </a:xfrm>
          <a:prstGeom prst="rect">
            <a:avLst/>
          </a:prstGeom>
        </p:spPr>
      </p:pic>
      <p:sp>
        <p:nvSpPr>
          <p:cNvPr id="5" name="TextBox 4">
            <a:extLst>
              <a:ext uri="{FF2B5EF4-FFF2-40B4-BE49-F238E27FC236}">
                <a16:creationId xmlns:a16="http://schemas.microsoft.com/office/drawing/2014/main" id="{1C2ED946-1C05-406A-8FF6-BBC5A9C38A98}"/>
              </a:ext>
            </a:extLst>
          </p:cNvPr>
          <p:cNvSpPr txBox="1"/>
          <p:nvPr/>
        </p:nvSpPr>
        <p:spPr>
          <a:xfrm>
            <a:off x="3075709" y="318655"/>
            <a:ext cx="5929746" cy="646331"/>
          </a:xfrm>
          <a:prstGeom prst="rect">
            <a:avLst/>
          </a:prstGeom>
          <a:noFill/>
        </p:spPr>
        <p:txBody>
          <a:bodyPr wrap="square" rtlCol="0">
            <a:spAutoFit/>
          </a:bodyPr>
          <a:lstStyle/>
          <a:p>
            <a:pPr algn="ctr"/>
            <a:r>
              <a:rPr lang="en-US" sz="3600" dirty="0"/>
              <a:t>Final Wheel Attachment</a:t>
            </a:r>
          </a:p>
        </p:txBody>
      </p:sp>
      <p:sp>
        <p:nvSpPr>
          <p:cNvPr id="6" name="TextBox 5">
            <a:extLst>
              <a:ext uri="{FF2B5EF4-FFF2-40B4-BE49-F238E27FC236}">
                <a16:creationId xmlns:a16="http://schemas.microsoft.com/office/drawing/2014/main" id="{00747635-6E69-4752-8338-E7FC409F1AA3}"/>
              </a:ext>
            </a:extLst>
          </p:cNvPr>
          <p:cNvSpPr txBox="1"/>
          <p:nvPr/>
        </p:nvSpPr>
        <p:spPr>
          <a:xfrm>
            <a:off x="1731820" y="5197474"/>
            <a:ext cx="4821380" cy="923330"/>
          </a:xfrm>
          <a:prstGeom prst="rect">
            <a:avLst/>
          </a:prstGeom>
          <a:noFill/>
        </p:spPr>
        <p:txBody>
          <a:bodyPr wrap="square" rtlCol="0">
            <a:spAutoFit/>
          </a:bodyPr>
          <a:lstStyle/>
          <a:p>
            <a:pPr algn="ctr"/>
            <a:r>
              <a:rPr lang="en-US" dirty="0"/>
              <a:t>Install the other washer on the end of the axle.  Put a dab of glue near final position for the wheels and slip wheel onto axle.  </a:t>
            </a:r>
          </a:p>
        </p:txBody>
      </p:sp>
      <p:sp>
        <p:nvSpPr>
          <p:cNvPr id="7" name="TextBox 6">
            <a:extLst>
              <a:ext uri="{FF2B5EF4-FFF2-40B4-BE49-F238E27FC236}">
                <a16:creationId xmlns:a16="http://schemas.microsoft.com/office/drawing/2014/main" id="{3FCFC749-C33D-40E8-83BF-B00793941ACC}"/>
              </a:ext>
            </a:extLst>
          </p:cNvPr>
          <p:cNvSpPr txBox="1"/>
          <p:nvPr/>
        </p:nvSpPr>
        <p:spPr>
          <a:xfrm>
            <a:off x="7592291" y="4972869"/>
            <a:ext cx="3325089" cy="923330"/>
          </a:xfrm>
          <a:prstGeom prst="rect">
            <a:avLst/>
          </a:prstGeom>
          <a:noFill/>
        </p:spPr>
        <p:txBody>
          <a:bodyPr wrap="square" rtlCol="0">
            <a:spAutoFit/>
          </a:bodyPr>
          <a:lstStyle/>
          <a:p>
            <a:pPr algn="ctr"/>
            <a:r>
              <a:rPr lang="en-US" dirty="0"/>
              <a:t>You may need to grip the axles with plyers to make wheel installation easier…</a:t>
            </a:r>
          </a:p>
        </p:txBody>
      </p:sp>
      <p:pic>
        <p:nvPicPr>
          <p:cNvPr id="8" name="Picture 7">
            <a:extLst>
              <a:ext uri="{FF2B5EF4-FFF2-40B4-BE49-F238E27FC236}">
                <a16:creationId xmlns:a16="http://schemas.microsoft.com/office/drawing/2014/main" id="{79868222-90E7-4191-B502-862F4A4673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7855542" y="2158712"/>
            <a:ext cx="2798585" cy="2337955"/>
          </a:xfrm>
          <a:prstGeom prst="rect">
            <a:avLst/>
          </a:prstGeom>
        </p:spPr>
      </p:pic>
    </p:spTree>
    <p:extLst>
      <p:ext uri="{BB962C8B-B14F-4D97-AF65-F5344CB8AC3E}">
        <p14:creationId xmlns:p14="http://schemas.microsoft.com/office/powerpoint/2010/main" val="62542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B8DD32-6841-45CF-8B25-F7BCD1CE5C44}"/>
              </a:ext>
            </a:extLst>
          </p:cNvPr>
          <p:cNvSpPr>
            <a:spLocks noGrp="1"/>
          </p:cNvSpPr>
          <p:nvPr>
            <p:ph type="sldNum" sz="quarter" idx="12"/>
          </p:nvPr>
        </p:nvSpPr>
        <p:spPr/>
        <p:txBody>
          <a:bodyPr/>
          <a:lstStyle/>
          <a:p>
            <a:fld id="{77C198F4-A3A4-46B9-916D-0DB3C75B6EF4}" type="slidenum">
              <a:rPr lang="en-US" smtClean="0"/>
              <a:t>18</a:t>
            </a:fld>
            <a:endParaRPr lang="en-US"/>
          </a:p>
        </p:txBody>
      </p:sp>
      <p:pic>
        <p:nvPicPr>
          <p:cNvPr id="4" name="Picture 3">
            <a:extLst>
              <a:ext uri="{FF2B5EF4-FFF2-40B4-BE49-F238E27FC236}">
                <a16:creationId xmlns:a16="http://schemas.microsoft.com/office/drawing/2014/main" id="{08AC7378-7810-4A81-98B3-47721E5AB5A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3519056" y="1412252"/>
            <a:ext cx="4821380" cy="3616035"/>
          </a:xfrm>
          <a:prstGeom prst="rect">
            <a:avLst/>
          </a:prstGeom>
        </p:spPr>
      </p:pic>
      <p:sp>
        <p:nvSpPr>
          <p:cNvPr id="5" name="TextBox 4">
            <a:extLst>
              <a:ext uri="{FF2B5EF4-FFF2-40B4-BE49-F238E27FC236}">
                <a16:creationId xmlns:a16="http://schemas.microsoft.com/office/drawing/2014/main" id="{1C2ED946-1C05-406A-8FF6-BBC5A9C38A98}"/>
              </a:ext>
            </a:extLst>
          </p:cNvPr>
          <p:cNvSpPr txBox="1"/>
          <p:nvPr/>
        </p:nvSpPr>
        <p:spPr>
          <a:xfrm>
            <a:off x="3075709" y="318655"/>
            <a:ext cx="5929746" cy="646331"/>
          </a:xfrm>
          <a:prstGeom prst="rect">
            <a:avLst/>
          </a:prstGeom>
          <a:noFill/>
        </p:spPr>
        <p:txBody>
          <a:bodyPr wrap="square" rtlCol="0">
            <a:spAutoFit/>
          </a:bodyPr>
          <a:lstStyle/>
          <a:p>
            <a:pPr algn="ctr"/>
            <a:r>
              <a:rPr lang="en-US" sz="3600" dirty="0"/>
              <a:t>Final Wheel Attachment</a:t>
            </a:r>
          </a:p>
        </p:txBody>
      </p:sp>
      <p:sp>
        <p:nvSpPr>
          <p:cNvPr id="6" name="TextBox 5">
            <a:extLst>
              <a:ext uri="{FF2B5EF4-FFF2-40B4-BE49-F238E27FC236}">
                <a16:creationId xmlns:a16="http://schemas.microsoft.com/office/drawing/2014/main" id="{00747635-6E69-4752-8338-E7FC409F1AA3}"/>
              </a:ext>
            </a:extLst>
          </p:cNvPr>
          <p:cNvSpPr txBox="1"/>
          <p:nvPr/>
        </p:nvSpPr>
        <p:spPr>
          <a:xfrm>
            <a:off x="3519055" y="5393337"/>
            <a:ext cx="4821380" cy="369332"/>
          </a:xfrm>
          <a:prstGeom prst="rect">
            <a:avLst/>
          </a:prstGeom>
          <a:noFill/>
        </p:spPr>
        <p:txBody>
          <a:bodyPr wrap="square" rtlCol="0">
            <a:spAutoFit/>
          </a:bodyPr>
          <a:lstStyle/>
          <a:p>
            <a:pPr algn="ctr"/>
            <a:r>
              <a:rPr lang="en-US" dirty="0"/>
              <a:t>Repeat the installation for the other axle. </a:t>
            </a:r>
          </a:p>
        </p:txBody>
      </p:sp>
    </p:spTree>
    <p:extLst>
      <p:ext uri="{BB962C8B-B14F-4D97-AF65-F5344CB8AC3E}">
        <p14:creationId xmlns:p14="http://schemas.microsoft.com/office/powerpoint/2010/main" val="206742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C805F6-31AA-4223-A34D-34CC54801B8F}"/>
              </a:ext>
            </a:extLst>
          </p:cNvPr>
          <p:cNvSpPr>
            <a:spLocks noGrp="1"/>
          </p:cNvSpPr>
          <p:nvPr>
            <p:ph type="sldNum" sz="quarter" idx="12"/>
          </p:nvPr>
        </p:nvSpPr>
        <p:spPr/>
        <p:txBody>
          <a:bodyPr/>
          <a:lstStyle/>
          <a:p>
            <a:fld id="{77C198F4-A3A4-46B9-916D-0DB3C75B6EF4}" type="slidenum">
              <a:rPr lang="en-US" smtClean="0"/>
              <a:t>19</a:t>
            </a:fld>
            <a:endParaRPr lang="en-US"/>
          </a:p>
        </p:txBody>
      </p:sp>
      <p:pic>
        <p:nvPicPr>
          <p:cNvPr id="4" name="Picture 3">
            <a:extLst>
              <a:ext uri="{FF2B5EF4-FFF2-40B4-BE49-F238E27FC236}">
                <a16:creationId xmlns:a16="http://schemas.microsoft.com/office/drawing/2014/main" id="{B04AB26D-0799-416B-8819-321657DC628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16036" y="976747"/>
            <a:ext cx="4959927" cy="3719945"/>
          </a:xfrm>
          <a:prstGeom prst="rect">
            <a:avLst/>
          </a:prstGeom>
        </p:spPr>
      </p:pic>
      <p:sp>
        <p:nvSpPr>
          <p:cNvPr id="5" name="TextBox 4">
            <a:extLst>
              <a:ext uri="{FF2B5EF4-FFF2-40B4-BE49-F238E27FC236}">
                <a16:creationId xmlns:a16="http://schemas.microsoft.com/office/drawing/2014/main" id="{C699FB60-27DF-4445-9B61-291248A58600}"/>
              </a:ext>
            </a:extLst>
          </p:cNvPr>
          <p:cNvSpPr txBox="1"/>
          <p:nvPr/>
        </p:nvSpPr>
        <p:spPr>
          <a:xfrm>
            <a:off x="2175164" y="5064856"/>
            <a:ext cx="7980218" cy="923330"/>
          </a:xfrm>
          <a:prstGeom prst="rect">
            <a:avLst/>
          </a:prstGeom>
          <a:noFill/>
        </p:spPr>
        <p:txBody>
          <a:bodyPr wrap="square" rtlCol="0">
            <a:spAutoFit/>
          </a:bodyPr>
          <a:lstStyle/>
          <a:p>
            <a:pPr algn="ctr"/>
            <a:r>
              <a:rPr lang="en-US" dirty="0"/>
              <a:t>The cart is now ready to use.  Apply dry graphite lubrication (available at hardware stores) to the axles where they pass through the side rails to reduce friction.  Attach hardware as required for specific experiments.</a:t>
            </a:r>
          </a:p>
        </p:txBody>
      </p:sp>
    </p:spTree>
    <p:extLst>
      <p:ext uri="{BB962C8B-B14F-4D97-AF65-F5344CB8AC3E}">
        <p14:creationId xmlns:p14="http://schemas.microsoft.com/office/powerpoint/2010/main" val="121184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7B4619-3C81-4FE8-B323-21974AF309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757055" y="1375969"/>
            <a:ext cx="6428509" cy="4821382"/>
          </a:xfrm>
          <a:prstGeom prst="rect">
            <a:avLst/>
          </a:prstGeom>
        </p:spPr>
      </p:pic>
      <p:sp>
        <p:nvSpPr>
          <p:cNvPr id="4" name="TextBox 3">
            <a:extLst>
              <a:ext uri="{FF2B5EF4-FFF2-40B4-BE49-F238E27FC236}">
                <a16:creationId xmlns:a16="http://schemas.microsoft.com/office/drawing/2014/main" id="{7EBC364E-D2B6-4C98-BB30-521F821C2EDB}"/>
              </a:ext>
            </a:extLst>
          </p:cNvPr>
          <p:cNvSpPr txBox="1"/>
          <p:nvPr/>
        </p:nvSpPr>
        <p:spPr>
          <a:xfrm>
            <a:off x="720437" y="1676391"/>
            <a:ext cx="1620981" cy="461665"/>
          </a:xfrm>
          <a:prstGeom prst="rect">
            <a:avLst/>
          </a:prstGeom>
          <a:noFill/>
        </p:spPr>
        <p:txBody>
          <a:bodyPr wrap="square" rtlCol="0">
            <a:spAutoFit/>
          </a:bodyPr>
          <a:lstStyle/>
          <a:p>
            <a:r>
              <a:rPr lang="en-US" sz="2400" dirty="0"/>
              <a:t>White Glue</a:t>
            </a:r>
          </a:p>
        </p:txBody>
      </p:sp>
      <p:sp>
        <p:nvSpPr>
          <p:cNvPr id="5" name="TextBox 4">
            <a:extLst>
              <a:ext uri="{FF2B5EF4-FFF2-40B4-BE49-F238E27FC236}">
                <a16:creationId xmlns:a16="http://schemas.microsoft.com/office/drawing/2014/main" id="{3A511168-300A-4A9A-BE9F-E84EE2CD61D5}"/>
              </a:ext>
            </a:extLst>
          </p:cNvPr>
          <p:cNvSpPr txBox="1"/>
          <p:nvPr/>
        </p:nvSpPr>
        <p:spPr>
          <a:xfrm>
            <a:off x="720438" y="2741093"/>
            <a:ext cx="1620981" cy="830997"/>
          </a:xfrm>
          <a:prstGeom prst="rect">
            <a:avLst/>
          </a:prstGeom>
          <a:noFill/>
        </p:spPr>
        <p:txBody>
          <a:bodyPr wrap="square" rtlCol="0">
            <a:spAutoFit/>
          </a:bodyPr>
          <a:lstStyle/>
          <a:p>
            <a:r>
              <a:rPr lang="en-US" sz="2400" dirty="0"/>
              <a:t>Small Nails (6 </a:t>
            </a:r>
            <a:r>
              <a:rPr lang="en-US" sz="2400" dirty="0" err="1"/>
              <a:t>ea</a:t>
            </a:r>
            <a:r>
              <a:rPr lang="en-US" sz="2400" dirty="0"/>
              <a:t>)</a:t>
            </a:r>
          </a:p>
        </p:txBody>
      </p:sp>
      <p:sp>
        <p:nvSpPr>
          <p:cNvPr id="6" name="TextBox 5">
            <a:extLst>
              <a:ext uri="{FF2B5EF4-FFF2-40B4-BE49-F238E27FC236}">
                <a16:creationId xmlns:a16="http://schemas.microsoft.com/office/drawing/2014/main" id="{50827661-7301-489F-AE04-02DEE2BF9392}"/>
              </a:ext>
            </a:extLst>
          </p:cNvPr>
          <p:cNvSpPr txBox="1"/>
          <p:nvPr/>
        </p:nvSpPr>
        <p:spPr>
          <a:xfrm>
            <a:off x="720435" y="5280151"/>
            <a:ext cx="1801092" cy="830997"/>
          </a:xfrm>
          <a:prstGeom prst="rect">
            <a:avLst/>
          </a:prstGeom>
          <a:noFill/>
        </p:spPr>
        <p:txBody>
          <a:bodyPr wrap="square" rtlCol="0">
            <a:spAutoFit/>
          </a:bodyPr>
          <a:lstStyle/>
          <a:p>
            <a:r>
              <a:rPr lang="en-US" sz="2400" dirty="0"/>
              <a:t>¼” </a:t>
            </a:r>
            <a:r>
              <a:rPr lang="en-US" sz="2400" dirty="0" err="1"/>
              <a:t>dia</a:t>
            </a:r>
            <a:r>
              <a:rPr lang="en-US" sz="2400" dirty="0"/>
              <a:t> Wood Dowel</a:t>
            </a:r>
          </a:p>
        </p:txBody>
      </p:sp>
      <p:sp>
        <p:nvSpPr>
          <p:cNvPr id="7" name="TextBox 6">
            <a:extLst>
              <a:ext uri="{FF2B5EF4-FFF2-40B4-BE49-F238E27FC236}">
                <a16:creationId xmlns:a16="http://schemas.microsoft.com/office/drawing/2014/main" id="{17B3A726-ECFF-4155-AF20-49224C8D68F3}"/>
              </a:ext>
            </a:extLst>
          </p:cNvPr>
          <p:cNvSpPr txBox="1"/>
          <p:nvPr/>
        </p:nvSpPr>
        <p:spPr>
          <a:xfrm>
            <a:off x="9712039" y="1573389"/>
            <a:ext cx="1620981" cy="1200329"/>
          </a:xfrm>
          <a:prstGeom prst="rect">
            <a:avLst/>
          </a:prstGeom>
          <a:noFill/>
        </p:spPr>
        <p:txBody>
          <a:bodyPr wrap="square" rtlCol="0">
            <a:spAutoFit/>
          </a:bodyPr>
          <a:lstStyle/>
          <a:p>
            <a:r>
              <a:rPr lang="en-US" sz="2400" dirty="0"/>
              <a:t>Craft Board</a:t>
            </a:r>
          </a:p>
          <a:p>
            <a:r>
              <a:rPr lang="en-US" sz="2400" dirty="0"/>
              <a:t>2.5” wide x 3/8” thick</a:t>
            </a:r>
          </a:p>
        </p:txBody>
      </p:sp>
      <p:sp>
        <p:nvSpPr>
          <p:cNvPr id="8" name="TextBox 7">
            <a:extLst>
              <a:ext uri="{FF2B5EF4-FFF2-40B4-BE49-F238E27FC236}">
                <a16:creationId xmlns:a16="http://schemas.microsoft.com/office/drawing/2014/main" id="{A727B61D-DECF-4A16-9987-9D6E3F2F942C}"/>
              </a:ext>
            </a:extLst>
          </p:cNvPr>
          <p:cNvSpPr txBox="1"/>
          <p:nvPr/>
        </p:nvSpPr>
        <p:spPr>
          <a:xfrm>
            <a:off x="720435" y="4208039"/>
            <a:ext cx="1468583" cy="830997"/>
          </a:xfrm>
          <a:prstGeom prst="rect">
            <a:avLst/>
          </a:prstGeom>
          <a:noFill/>
        </p:spPr>
        <p:txBody>
          <a:bodyPr wrap="square" rtlCol="0">
            <a:spAutoFit/>
          </a:bodyPr>
          <a:lstStyle/>
          <a:p>
            <a:r>
              <a:rPr lang="en-US" sz="2400" dirty="0"/>
              <a:t>Washers (4 </a:t>
            </a:r>
            <a:r>
              <a:rPr lang="en-US" sz="2400" dirty="0" err="1"/>
              <a:t>ea</a:t>
            </a:r>
            <a:r>
              <a:rPr lang="en-US" sz="2400" dirty="0"/>
              <a:t>)</a:t>
            </a:r>
          </a:p>
        </p:txBody>
      </p:sp>
      <p:sp>
        <p:nvSpPr>
          <p:cNvPr id="9" name="TextBox 8">
            <a:extLst>
              <a:ext uri="{FF2B5EF4-FFF2-40B4-BE49-F238E27FC236}">
                <a16:creationId xmlns:a16="http://schemas.microsoft.com/office/drawing/2014/main" id="{D69FD363-BAFC-4DB3-A10E-9FA409FEF50F}"/>
              </a:ext>
            </a:extLst>
          </p:cNvPr>
          <p:cNvSpPr txBox="1"/>
          <p:nvPr/>
        </p:nvSpPr>
        <p:spPr>
          <a:xfrm>
            <a:off x="9698186" y="3007710"/>
            <a:ext cx="1620981" cy="1200329"/>
          </a:xfrm>
          <a:prstGeom prst="rect">
            <a:avLst/>
          </a:prstGeom>
          <a:noFill/>
        </p:spPr>
        <p:txBody>
          <a:bodyPr wrap="square" rtlCol="0">
            <a:spAutoFit/>
          </a:bodyPr>
          <a:lstStyle/>
          <a:p>
            <a:r>
              <a:rPr lang="en-US" sz="2400" dirty="0"/>
              <a:t>Craft Board</a:t>
            </a:r>
          </a:p>
          <a:p>
            <a:r>
              <a:rPr lang="en-US" sz="2400" dirty="0"/>
              <a:t>3.5” wide x 1/2” thick</a:t>
            </a:r>
          </a:p>
        </p:txBody>
      </p:sp>
      <p:sp>
        <p:nvSpPr>
          <p:cNvPr id="10" name="TextBox 9">
            <a:extLst>
              <a:ext uri="{FF2B5EF4-FFF2-40B4-BE49-F238E27FC236}">
                <a16:creationId xmlns:a16="http://schemas.microsoft.com/office/drawing/2014/main" id="{305FFCA6-CF88-452E-9411-1FBF0FBAABE3}"/>
              </a:ext>
            </a:extLst>
          </p:cNvPr>
          <p:cNvSpPr txBox="1"/>
          <p:nvPr/>
        </p:nvSpPr>
        <p:spPr>
          <a:xfrm>
            <a:off x="9712039" y="4449154"/>
            <a:ext cx="1440873" cy="830997"/>
          </a:xfrm>
          <a:prstGeom prst="rect">
            <a:avLst/>
          </a:prstGeom>
          <a:noFill/>
        </p:spPr>
        <p:txBody>
          <a:bodyPr wrap="square" rtlCol="0">
            <a:spAutoFit/>
          </a:bodyPr>
          <a:lstStyle/>
          <a:p>
            <a:r>
              <a:rPr lang="en-US" sz="2400" dirty="0"/>
              <a:t>Wooden Lattice</a:t>
            </a:r>
          </a:p>
        </p:txBody>
      </p:sp>
      <p:sp>
        <p:nvSpPr>
          <p:cNvPr id="11" name="TextBox 10">
            <a:extLst>
              <a:ext uri="{FF2B5EF4-FFF2-40B4-BE49-F238E27FC236}">
                <a16:creationId xmlns:a16="http://schemas.microsoft.com/office/drawing/2014/main" id="{66900E81-69C5-43BF-8DBB-3E44BEF64750}"/>
              </a:ext>
            </a:extLst>
          </p:cNvPr>
          <p:cNvSpPr txBox="1"/>
          <p:nvPr/>
        </p:nvSpPr>
        <p:spPr>
          <a:xfrm>
            <a:off x="3075709" y="318655"/>
            <a:ext cx="5929746" cy="646331"/>
          </a:xfrm>
          <a:prstGeom prst="rect">
            <a:avLst/>
          </a:prstGeom>
          <a:noFill/>
        </p:spPr>
        <p:txBody>
          <a:bodyPr wrap="square" rtlCol="0">
            <a:spAutoFit/>
          </a:bodyPr>
          <a:lstStyle/>
          <a:p>
            <a:pPr algn="ctr"/>
            <a:r>
              <a:rPr lang="en-US" sz="3600" dirty="0"/>
              <a:t>Materials</a:t>
            </a:r>
          </a:p>
        </p:txBody>
      </p:sp>
      <p:sp>
        <p:nvSpPr>
          <p:cNvPr id="12" name="Slide Number Placeholder 11">
            <a:extLst>
              <a:ext uri="{FF2B5EF4-FFF2-40B4-BE49-F238E27FC236}">
                <a16:creationId xmlns:a16="http://schemas.microsoft.com/office/drawing/2014/main" id="{1688B47A-0952-4627-9F5E-D04DD6B7DECD}"/>
              </a:ext>
            </a:extLst>
          </p:cNvPr>
          <p:cNvSpPr>
            <a:spLocks noGrp="1"/>
          </p:cNvSpPr>
          <p:nvPr>
            <p:ph type="sldNum" sz="quarter" idx="12"/>
          </p:nvPr>
        </p:nvSpPr>
        <p:spPr/>
        <p:txBody>
          <a:bodyPr/>
          <a:lstStyle/>
          <a:p>
            <a:fld id="{77C198F4-A3A4-46B9-916D-0DB3C75B6EF4}" type="slidenum">
              <a:rPr lang="en-US" smtClean="0"/>
              <a:t>2</a:t>
            </a:fld>
            <a:endParaRPr lang="en-US"/>
          </a:p>
        </p:txBody>
      </p:sp>
      <p:cxnSp>
        <p:nvCxnSpPr>
          <p:cNvPr id="13" name="Straight Arrow Connector 12">
            <a:extLst>
              <a:ext uri="{FF2B5EF4-FFF2-40B4-BE49-F238E27FC236}">
                <a16:creationId xmlns:a16="http://schemas.microsoft.com/office/drawing/2014/main" id="{A68FCA3C-9166-42B4-82C9-22CF8257FE46}"/>
              </a:ext>
            </a:extLst>
          </p:cNvPr>
          <p:cNvCxnSpPr>
            <a:cxnSpLocks/>
          </p:cNvCxnSpPr>
          <p:nvPr/>
        </p:nvCxnSpPr>
        <p:spPr>
          <a:xfrm>
            <a:off x="2341418" y="1944986"/>
            <a:ext cx="1098468" cy="79610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EC55258-87BB-418E-A96A-28FC970E7C17}"/>
              </a:ext>
            </a:extLst>
          </p:cNvPr>
          <p:cNvCxnSpPr>
            <a:cxnSpLocks/>
            <a:stCxn id="5" idx="3"/>
          </p:cNvCxnSpPr>
          <p:nvPr/>
        </p:nvCxnSpPr>
        <p:spPr>
          <a:xfrm>
            <a:off x="2341419" y="3156592"/>
            <a:ext cx="2114467" cy="71701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46A7625-5C78-4CDA-9481-32E5B251D9C7}"/>
              </a:ext>
            </a:extLst>
          </p:cNvPr>
          <p:cNvCxnSpPr>
            <a:cxnSpLocks/>
          </p:cNvCxnSpPr>
          <p:nvPr/>
        </p:nvCxnSpPr>
        <p:spPr>
          <a:xfrm flipV="1">
            <a:off x="2189018" y="3786660"/>
            <a:ext cx="3079668" cy="925059"/>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20A647A-1802-457C-88B1-4F84681DE7B2}"/>
              </a:ext>
            </a:extLst>
          </p:cNvPr>
          <p:cNvCxnSpPr>
            <a:cxnSpLocks/>
          </p:cNvCxnSpPr>
          <p:nvPr/>
        </p:nvCxnSpPr>
        <p:spPr>
          <a:xfrm flipV="1">
            <a:off x="2521527" y="5039036"/>
            <a:ext cx="1440873" cy="36534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914CF83-B173-4EFE-8D5D-5D494454691E}"/>
              </a:ext>
            </a:extLst>
          </p:cNvPr>
          <p:cNvCxnSpPr>
            <a:cxnSpLocks/>
          </p:cNvCxnSpPr>
          <p:nvPr/>
        </p:nvCxnSpPr>
        <p:spPr>
          <a:xfrm flipH="1">
            <a:off x="6114802" y="2216724"/>
            <a:ext cx="3338945" cy="14179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06915F6-EF5E-49DA-BF6A-3755A6604C79}"/>
              </a:ext>
            </a:extLst>
          </p:cNvPr>
          <p:cNvCxnSpPr>
            <a:cxnSpLocks/>
          </p:cNvCxnSpPr>
          <p:nvPr/>
        </p:nvCxnSpPr>
        <p:spPr>
          <a:xfrm flipH="1" flipV="1">
            <a:off x="6738255" y="2831382"/>
            <a:ext cx="2715492" cy="65041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A0D85BE-47D8-453A-8F57-9AF9286FBFEC}"/>
              </a:ext>
            </a:extLst>
          </p:cNvPr>
          <p:cNvCxnSpPr>
            <a:cxnSpLocks/>
          </p:cNvCxnSpPr>
          <p:nvPr/>
        </p:nvCxnSpPr>
        <p:spPr>
          <a:xfrm flipH="1" flipV="1">
            <a:off x="6594764" y="4249189"/>
            <a:ext cx="2960419" cy="57507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003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E53FD5-2475-42C9-8582-0FEC05D08E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77491" y="1524000"/>
            <a:ext cx="5237018" cy="4003963"/>
          </a:xfrm>
          <a:prstGeom prst="rect">
            <a:avLst/>
          </a:prstGeom>
        </p:spPr>
      </p:pic>
      <p:sp>
        <p:nvSpPr>
          <p:cNvPr id="4" name="TextBox 3">
            <a:extLst>
              <a:ext uri="{FF2B5EF4-FFF2-40B4-BE49-F238E27FC236}">
                <a16:creationId xmlns:a16="http://schemas.microsoft.com/office/drawing/2014/main" id="{E6C6EF36-B65C-4231-BA65-88C19B1944C6}"/>
              </a:ext>
            </a:extLst>
          </p:cNvPr>
          <p:cNvSpPr txBox="1"/>
          <p:nvPr/>
        </p:nvSpPr>
        <p:spPr>
          <a:xfrm>
            <a:off x="845127" y="2090172"/>
            <a:ext cx="2286000" cy="2677656"/>
          </a:xfrm>
          <a:prstGeom prst="rect">
            <a:avLst/>
          </a:prstGeom>
          <a:noFill/>
        </p:spPr>
        <p:txBody>
          <a:bodyPr wrap="square" rtlCol="0">
            <a:spAutoFit/>
          </a:bodyPr>
          <a:lstStyle/>
          <a:p>
            <a:r>
              <a:rPr lang="en-US" sz="2400" dirty="0"/>
              <a:t>Keep the nails fairly small so they don’t split the wood when installed.  They should be about ¾” long.</a:t>
            </a:r>
          </a:p>
        </p:txBody>
      </p:sp>
      <p:sp>
        <p:nvSpPr>
          <p:cNvPr id="5" name="TextBox 4">
            <a:extLst>
              <a:ext uri="{FF2B5EF4-FFF2-40B4-BE49-F238E27FC236}">
                <a16:creationId xmlns:a16="http://schemas.microsoft.com/office/drawing/2014/main" id="{C07BE2FA-816C-443E-B216-A398F8869917}"/>
              </a:ext>
            </a:extLst>
          </p:cNvPr>
          <p:cNvSpPr txBox="1"/>
          <p:nvPr/>
        </p:nvSpPr>
        <p:spPr>
          <a:xfrm>
            <a:off x="9060873" y="2090172"/>
            <a:ext cx="2427184" cy="2677656"/>
          </a:xfrm>
          <a:prstGeom prst="rect">
            <a:avLst/>
          </a:prstGeom>
          <a:noFill/>
        </p:spPr>
        <p:txBody>
          <a:bodyPr wrap="square" rtlCol="0">
            <a:spAutoFit/>
          </a:bodyPr>
          <a:lstStyle/>
          <a:p>
            <a:r>
              <a:rPr lang="en-US" sz="2400" dirty="0"/>
              <a:t>The center hole in the metal washers should be large enough to accept the wood dowel with excess clearance.</a:t>
            </a:r>
          </a:p>
        </p:txBody>
      </p:sp>
      <p:sp>
        <p:nvSpPr>
          <p:cNvPr id="6" name="TextBox 5">
            <a:extLst>
              <a:ext uri="{FF2B5EF4-FFF2-40B4-BE49-F238E27FC236}">
                <a16:creationId xmlns:a16="http://schemas.microsoft.com/office/drawing/2014/main" id="{B43A8C66-161A-4019-814A-34965043E2B3}"/>
              </a:ext>
            </a:extLst>
          </p:cNvPr>
          <p:cNvSpPr txBox="1"/>
          <p:nvPr/>
        </p:nvSpPr>
        <p:spPr>
          <a:xfrm>
            <a:off x="3075709" y="318655"/>
            <a:ext cx="5929746" cy="646331"/>
          </a:xfrm>
          <a:prstGeom prst="rect">
            <a:avLst/>
          </a:prstGeom>
          <a:noFill/>
        </p:spPr>
        <p:txBody>
          <a:bodyPr wrap="square" rtlCol="0">
            <a:spAutoFit/>
          </a:bodyPr>
          <a:lstStyle/>
          <a:p>
            <a:pPr algn="ctr"/>
            <a:r>
              <a:rPr lang="en-US" sz="3600" dirty="0"/>
              <a:t>Materials</a:t>
            </a:r>
          </a:p>
        </p:txBody>
      </p:sp>
      <p:sp>
        <p:nvSpPr>
          <p:cNvPr id="7" name="Slide Number Placeholder 6">
            <a:extLst>
              <a:ext uri="{FF2B5EF4-FFF2-40B4-BE49-F238E27FC236}">
                <a16:creationId xmlns:a16="http://schemas.microsoft.com/office/drawing/2014/main" id="{962DB8E1-CB18-41E3-9B65-CB17899CCA8A}"/>
              </a:ext>
            </a:extLst>
          </p:cNvPr>
          <p:cNvSpPr>
            <a:spLocks noGrp="1"/>
          </p:cNvSpPr>
          <p:nvPr>
            <p:ph type="sldNum" sz="quarter" idx="12"/>
          </p:nvPr>
        </p:nvSpPr>
        <p:spPr/>
        <p:txBody>
          <a:bodyPr/>
          <a:lstStyle/>
          <a:p>
            <a:fld id="{77C198F4-A3A4-46B9-916D-0DB3C75B6EF4}" type="slidenum">
              <a:rPr lang="en-US" smtClean="0"/>
              <a:t>3</a:t>
            </a:fld>
            <a:endParaRPr lang="en-US"/>
          </a:p>
        </p:txBody>
      </p:sp>
    </p:spTree>
    <p:extLst>
      <p:ext uri="{BB962C8B-B14F-4D97-AF65-F5344CB8AC3E}">
        <p14:creationId xmlns:p14="http://schemas.microsoft.com/office/powerpoint/2010/main" val="159025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69D400-96F8-416D-A8A9-897FE468551D}"/>
              </a:ext>
            </a:extLst>
          </p:cNvPr>
          <p:cNvSpPr txBox="1"/>
          <p:nvPr/>
        </p:nvSpPr>
        <p:spPr>
          <a:xfrm>
            <a:off x="3075709" y="318655"/>
            <a:ext cx="5929746" cy="646331"/>
          </a:xfrm>
          <a:prstGeom prst="rect">
            <a:avLst/>
          </a:prstGeom>
          <a:noFill/>
        </p:spPr>
        <p:txBody>
          <a:bodyPr wrap="square" rtlCol="0">
            <a:spAutoFit/>
          </a:bodyPr>
          <a:lstStyle/>
          <a:p>
            <a:pPr algn="ctr"/>
            <a:r>
              <a:rPr lang="en-US" sz="3600" dirty="0"/>
              <a:t>Materials</a:t>
            </a:r>
          </a:p>
        </p:txBody>
      </p:sp>
      <p:sp>
        <p:nvSpPr>
          <p:cNvPr id="3" name="TextBox 2">
            <a:extLst>
              <a:ext uri="{FF2B5EF4-FFF2-40B4-BE49-F238E27FC236}">
                <a16:creationId xmlns:a16="http://schemas.microsoft.com/office/drawing/2014/main" id="{04F10BE5-B834-483D-A34D-8929B4159113}"/>
              </a:ext>
            </a:extLst>
          </p:cNvPr>
          <p:cNvSpPr txBox="1"/>
          <p:nvPr/>
        </p:nvSpPr>
        <p:spPr>
          <a:xfrm>
            <a:off x="1219200" y="1593273"/>
            <a:ext cx="9695543" cy="3046988"/>
          </a:xfrm>
          <a:prstGeom prst="rect">
            <a:avLst/>
          </a:prstGeom>
          <a:noFill/>
        </p:spPr>
        <p:txBody>
          <a:bodyPr wrap="square" rtlCol="0">
            <a:spAutoFit/>
          </a:bodyPr>
          <a:lstStyle/>
          <a:p>
            <a:r>
              <a:rPr lang="en-US" sz="2400" dirty="0"/>
              <a:t>All of these materials can be bought at home improvement stores such as Home Depot or Lowes.  The can also be easily purchased from smaller local home improvement stores.</a:t>
            </a:r>
          </a:p>
          <a:p>
            <a:endParaRPr lang="en-US" sz="2400" dirty="0"/>
          </a:p>
          <a:p>
            <a:r>
              <a:rPr lang="en-US" sz="2400" dirty="0"/>
              <a:t>There is nothing especially critical about the materials.  Oak dowels are generally best because they tend to be stronger and straighter.  Craft boards are generally higher quality wood and available in smaller sized.   1/4" to 3/8” thick boards are optimal for this project.   </a:t>
            </a:r>
          </a:p>
        </p:txBody>
      </p:sp>
      <p:sp>
        <p:nvSpPr>
          <p:cNvPr id="4" name="Slide Number Placeholder 3">
            <a:extLst>
              <a:ext uri="{FF2B5EF4-FFF2-40B4-BE49-F238E27FC236}">
                <a16:creationId xmlns:a16="http://schemas.microsoft.com/office/drawing/2014/main" id="{57EF8745-A954-4BD7-BDE2-D62DAFFBE373}"/>
              </a:ext>
            </a:extLst>
          </p:cNvPr>
          <p:cNvSpPr>
            <a:spLocks noGrp="1"/>
          </p:cNvSpPr>
          <p:nvPr>
            <p:ph type="sldNum" sz="quarter" idx="12"/>
          </p:nvPr>
        </p:nvSpPr>
        <p:spPr/>
        <p:txBody>
          <a:bodyPr/>
          <a:lstStyle/>
          <a:p>
            <a:fld id="{77C198F4-A3A4-46B9-916D-0DB3C75B6EF4}" type="slidenum">
              <a:rPr lang="en-US" smtClean="0"/>
              <a:t>4</a:t>
            </a:fld>
            <a:endParaRPr lang="en-US"/>
          </a:p>
        </p:txBody>
      </p:sp>
    </p:spTree>
    <p:extLst>
      <p:ext uri="{BB962C8B-B14F-4D97-AF65-F5344CB8AC3E}">
        <p14:creationId xmlns:p14="http://schemas.microsoft.com/office/powerpoint/2010/main" val="52383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EF9831-DD1F-40BF-A17E-1713521C3277}"/>
              </a:ext>
            </a:extLst>
          </p:cNvPr>
          <p:cNvSpPr txBox="1"/>
          <p:nvPr/>
        </p:nvSpPr>
        <p:spPr>
          <a:xfrm>
            <a:off x="3131127" y="476025"/>
            <a:ext cx="5929746" cy="646331"/>
          </a:xfrm>
          <a:prstGeom prst="rect">
            <a:avLst/>
          </a:prstGeom>
          <a:noFill/>
        </p:spPr>
        <p:txBody>
          <a:bodyPr wrap="square" rtlCol="0">
            <a:spAutoFit/>
          </a:bodyPr>
          <a:lstStyle/>
          <a:p>
            <a:pPr algn="ctr"/>
            <a:r>
              <a:rPr lang="en-US" sz="3600" dirty="0"/>
              <a:t>Tools</a:t>
            </a:r>
          </a:p>
        </p:txBody>
      </p:sp>
      <p:pic>
        <p:nvPicPr>
          <p:cNvPr id="4" name="Picture 3">
            <a:extLst>
              <a:ext uri="{FF2B5EF4-FFF2-40B4-BE49-F238E27FC236}">
                <a16:creationId xmlns:a16="http://schemas.microsoft.com/office/drawing/2014/main" id="{C63EA978-57E6-4F70-B5E7-DCF64E82EB0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454405" y="1343891"/>
            <a:ext cx="5630760" cy="4565938"/>
          </a:xfrm>
          <a:prstGeom prst="rect">
            <a:avLst/>
          </a:prstGeom>
        </p:spPr>
      </p:pic>
      <p:sp>
        <p:nvSpPr>
          <p:cNvPr id="5" name="TextBox 4">
            <a:extLst>
              <a:ext uri="{FF2B5EF4-FFF2-40B4-BE49-F238E27FC236}">
                <a16:creationId xmlns:a16="http://schemas.microsoft.com/office/drawing/2014/main" id="{BF592862-D473-4CAD-8128-EF8D5E4BB45B}"/>
              </a:ext>
            </a:extLst>
          </p:cNvPr>
          <p:cNvSpPr txBox="1"/>
          <p:nvPr/>
        </p:nvSpPr>
        <p:spPr>
          <a:xfrm>
            <a:off x="1191491" y="1676400"/>
            <a:ext cx="1510145" cy="461665"/>
          </a:xfrm>
          <a:prstGeom prst="rect">
            <a:avLst/>
          </a:prstGeom>
          <a:noFill/>
        </p:spPr>
        <p:txBody>
          <a:bodyPr wrap="square" rtlCol="0">
            <a:spAutoFit/>
          </a:bodyPr>
          <a:lstStyle/>
          <a:p>
            <a:r>
              <a:rPr lang="en-US" sz="2400" dirty="0"/>
              <a:t>Hammer</a:t>
            </a:r>
          </a:p>
        </p:txBody>
      </p:sp>
      <p:sp>
        <p:nvSpPr>
          <p:cNvPr id="6" name="TextBox 5">
            <a:extLst>
              <a:ext uri="{FF2B5EF4-FFF2-40B4-BE49-F238E27FC236}">
                <a16:creationId xmlns:a16="http://schemas.microsoft.com/office/drawing/2014/main" id="{0A3D9FA1-12C5-4D6C-8423-09C7245897BA}"/>
              </a:ext>
            </a:extLst>
          </p:cNvPr>
          <p:cNvSpPr txBox="1"/>
          <p:nvPr/>
        </p:nvSpPr>
        <p:spPr>
          <a:xfrm>
            <a:off x="1191490" y="2687782"/>
            <a:ext cx="1510145" cy="830997"/>
          </a:xfrm>
          <a:prstGeom prst="rect">
            <a:avLst/>
          </a:prstGeom>
          <a:noFill/>
        </p:spPr>
        <p:txBody>
          <a:bodyPr wrap="square" rtlCol="0">
            <a:spAutoFit/>
          </a:bodyPr>
          <a:lstStyle/>
          <a:p>
            <a:r>
              <a:rPr lang="en-US" sz="2400" dirty="0"/>
              <a:t>3/8” Drill Bit</a:t>
            </a:r>
          </a:p>
        </p:txBody>
      </p:sp>
      <p:sp>
        <p:nvSpPr>
          <p:cNvPr id="7" name="TextBox 6">
            <a:extLst>
              <a:ext uri="{FF2B5EF4-FFF2-40B4-BE49-F238E27FC236}">
                <a16:creationId xmlns:a16="http://schemas.microsoft.com/office/drawing/2014/main" id="{6A388701-0996-4CF7-9543-80158EAC7E7E}"/>
              </a:ext>
            </a:extLst>
          </p:cNvPr>
          <p:cNvSpPr txBox="1"/>
          <p:nvPr/>
        </p:nvSpPr>
        <p:spPr>
          <a:xfrm>
            <a:off x="1191490" y="3851564"/>
            <a:ext cx="1510145" cy="830997"/>
          </a:xfrm>
          <a:prstGeom prst="rect">
            <a:avLst/>
          </a:prstGeom>
          <a:noFill/>
        </p:spPr>
        <p:txBody>
          <a:bodyPr wrap="square" rtlCol="0">
            <a:spAutoFit/>
          </a:bodyPr>
          <a:lstStyle/>
          <a:p>
            <a:r>
              <a:rPr lang="en-US" sz="2400" dirty="0"/>
              <a:t>2” Dia. Hole Saw </a:t>
            </a:r>
          </a:p>
        </p:txBody>
      </p:sp>
      <p:sp>
        <p:nvSpPr>
          <p:cNvPr id="8" name="TextBox 7">
            <a:extLst>
              <a:ext uri="{FF2B5EF4-FFF2-40B4-BE49-F238E27FC236}">
                <a16:creationId xmlns:a16="http://schemas.microsoft.com/office/drawing/2014/main" id="{8285ABD3-93C2-4CC7-B456-2CDAFAF7EFB6}"/>
              </a:ext>
            </a:extLst>
          </p:cNvPr>
          <p:cNvSpPr txBox="1"/>
          <p:nvPr/>
        </p:nvSpPr>
        <p:spPr>
          <a:xfrm>
            <a:off x="9979439" y="1676400"/>
            <a:ext cx="1510145" cy="461665"/>
          </a:xfrm>
          <a:prstGeom prst="rect">
            <a:avLst/>
          </a:prstGeom>
          <a:noFill/>
        </p:spPr>
        <p:txBody>
          <a:bodyPr wrap="square" rtlCol="0">
            <a:spAutoFit/>
          </a:bodyPr>
          <a:lstStyle/>
          <a:p>
            <a:r>
              <a:rPr lang="en-US" sz="2400" dirty="0"/>
              <a:t>Jig Saw</a:t>
            </a:r>
          </a:p>
        </p:txBody>
      </p:sp>
      <p:sp>
        <p:nvSpPr>
          <p:cNvPr id="9" name="TextBox 8">
            <a:extLst>
              <a:ext uri="{FF2B5EF4-FFF2-40B4-BE49-F238E27FC236}">
                <a16:creationId xmlns:a16="http://schemas.microsoft.com/office/drawing/2014/main" id="{59008F10-8ED7-468D-9F22-6CF665D75FB7}"/>
              </a:ext>
            </a:extLst>
          </p:cNvPr>
          <p:cNvSpPr txBox="1"/>
          <p:nvPr/>
        </p:nvSpPr>
        <p:spPr>
          <a:xfrm>
            <a:off x="9979438" y="3620731"/>
            <a:ext cx="1510145" cy="461665"/>
          </a:xfrm>
          <a:prstGeom prst="rect">
            <a:avLst/>
          </a:prstGeom>
          <a:noFill/>
        </p:spPr>
        <p:txBody>
          <a:bodyPr wrap="square" rtlCol="0">
            <a:spAutoFit/>
          </a:bodyPr>
          <a:lstStyle/>
          <a:p>
            <a:r>
              <a:rPr lang="en-US" sz="2400" dirty="0"/>
              <a:t>Hand Drill</a:t>
            </a:r>
          </a:p>
        </p:txBody>
      </p:sp>
      <p:sp>
        <p:nvSpPr>
          <p:cNvPr id="10" name="Slide Number Placeholder 9">
            <a:extLst>
              <a:ext uri="{FF2B5EF4-FFF2-40B4-BE49-F238E27FC236}">
                <a16:creationId xmlns:a16="http://schemas.microsoft.com/office/drawing/2014/main" id="{AF75926C-BC2A-4C32-93D8-DE3D4F601465}"/>
              </a:ext>
            </a:extLst>
          </p:cNvPr>
          <p:cNvSpPr>
            <a:spLocks noGrp="1"/>
          </p:cNvSpPr>
          <p:nvPr>
            <p:ph type="sldNum" sz="quarter" idx="12"/>
          </p:nvPr>
        </p:nvSpPr>
        <p:spPr/>
        <p:txBody>
          <a:bodyPr/>
          <a:lstStyle/>
          <a:p>
            <a:fld id="{77C198F4-A3A4-46B9-916D-0DB3C75B6EF4}" type="slidenum">
              <a:rPr lang="en-US" smtClean="0"/>
              <a:t>5</a:t>
            </a:fld>
            <a:endParaRPr lang="en-US"/>
          </a:p>
        </p:txBody>
      </p:sp>
      <p:cxnSp>
        <p:nvCxnSpPr>
          <p:cNvPr id="12" name="Straight Arrow Connector 11">
            <a:extLst>
              <a:ext uri="{FF2B5EF4-FFF2-40B4-BE49-F238E27FC236}">
                <a16:creationId xmlns:a16="http://schemas.microsoft.com/office/drawing/2014/main" id="{838898D3-744E-4AF3-A989-6C3BE8F09521}"/>
              </a:ext>
            </a:extLst>
          </p:cNvPr>
          <p:cNvCxnSpPr>
            <a:cxnSpLocks/>
            <a:stCxn id="5" idx="3"/>
          </p:cNvCxnSpPr>
          <p:nvPr/>
        </p:nvCxnSpPr>
        <p:spPr>
          <a:xfrm>
            <a:off x="2701636" y="1907233"/>
            <a:ext cx="2204193" cy="111173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5B30ABB-77D3-4759-9085-BA722EE0355C}"/>
              </a:ext>
            </a:extLst>
          </p:cNvPr>
          <p:cNvCxnSpPr>
            <a:cxnSpLocks/>
          </p:cNvCxnSpPr>
          <p:nvPr/>
        </p:nvCxnSpPr>
        <p:spPr>
          <a:xfrm>
            <a:off x="2534517" y="2976787"/>
            <a:ext cx="2908340" cy="92089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D9C2B19-FF2D-4ED5-A43F-0444E381451A}"/>
              </a:ext>
            </a:extLst>
          </p:cNvPr>
          <p:cNvCxnSpPr>
            <a:cxnSpLocks/>
          </p:cNvCxnSpPr>
          <p:nvPr/>
        </p:nvCxnSpPr>
        <p:spPr>
          <a:xfrm>
            <a:off x="2701635" y="4180537"/>
            <a:ext cx="3002479" cy="47133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8AEEF65-7C33-4E1B-899A-38A674783F2C}"/>
              </a:ext>
            </a:extLst>
          </p:cNvPr>
          <p:cNvCxnSpPr>
            <a:cxnSpLocks/>
          </p:cNvCxnSpPr>
          <p:nvPr/>
        </p:nvCxnSpPr>
        <p:spPr>
          <a:xfrm flipH="1">
            <a:off x="7953829" y="1991542"/>
            <a:ext cx="1795151" cy="331987"/>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87A27FC-40DF-4342-B06E-D1070DF9D95B}"/>
              </a:ext>
            </a:extLst>
          </p:cNvPr>
          <p:cNvCxnSpPr>
            <a:cxnSpLocks/>
          </p:cNvCxnSpPr>
          <p:nvPr/>
        </p:nvCxnSpPr>
        <p:spPr>
          <a:xfrm flipH="1">
            <a:off x="7663543" y="3897286"/>
            <a:ext cx="2108198" cy="514733"/>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22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7C671D4-4897-44DE-9D0A-FDF50FD468F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91672" y="1413154"/>
            <a:ext cx="4341091" cy="3255818"/>
          </a:xfrm>
          <a:prstGeom prst="rect">
            <a:avLst/>
          </a:prstGeom>
        </p:spPr>
      </p:pic>
      <p:pic>
        <p:nvPicPr>
          <p:cNvPr id="5" name="Picture 4">
            <a:extLst>
              <a:ext uri="{FF2B5EF4-FFF2-40B4-BE49-F238E27FC236}">
                <a16:creationId xmlns:a16="http://schemas.microsoft.com/office/drawing/2014/main" id="{6D8DFB4D-004E-4260-8C90-44813AEEBE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0872" y="1413154"/>
            <a:ext cx="4341091" cy="3255818"/>
          </a:xfrm>
          <a:prstGeom prst="rect">
            <a:avLst/>
          </a:prstGeom>
        </p:spPr>
      </p:pic>
      <p:sp>
        <p:nvSpPr>
          <p:cNvPr id="6" name="TextBox 5">
            <a:extLst>
              <a:ext uri="{FF2B5EF4-FFF2-40B4-BE49-F238E27FC236}">
                <a16:creationId xmlns:a16="http://schemas.microsoft.com/office/drawing/2014/main" id="{194FDBE1-8A0C-4927-B434-8BFBA4D9A284}"/>
              </a:ext>
            </a:extLst>
          </p:cNvPr>
          <p:cNvSpPr txBox="1"/>
          <p:nvPr/>
        </p:nvSpPr>
        <p:spPr>
          <a:xfrm>
            <a:off x="3075709" y="318655"/>
            <a:ext cx="5929746" cy="646331"/>
          </a:xfrm>
          <a:prstGeom prst="rect">
            <a:avLst/>
          </a:prstGeom>
          <a:noFill/>
        </p:spPr>
        <p:txBody>
          <a:bodyPr wrap="square" rtlCol="0">
            <a:spAutoFit/>
          </a:bodyPr>
          <a:lstStyle/>
          <a:p>
            <a:pPr algn="ctr"/>
            <a:r>
              <a:rPr lang="en-US" sz="3600" dirty="0"/>
              <a:t>Cart Configuration</a:t>
            </a:r>
          </a:p>
        </p:txBody>
      </p:sp>
      <p:sp>
        <p:nvSpPr>
          <p:cNvPr id="7" name="TextBox 6">
            <a:extLst>
              <a:ext uri="{FF2B5EF4-FFF2-40B4-BE49-F238E27FC236}">
                <a16:creationId xmlns:a16="http://schemas.microsoft.com/office/drawing/2014/main" id="{B38D6D55-4B40-4AA3-A42E-42A239EAA6C6}"/>
              </a:ext>
            </a:extLst>
          </p:cNvPr>
          <p:cNvSpPr txBox="1"/>
          <p:nvPr/>
        </p:nvSpPr>
        <p:spPr>
          <a:xfrm>
            <a:off x="1491672" y="4959918"/>
            <a:ext cx="9370291" cy="1200329"/>
          </a:xfrm>
          <a:prstGeom prst="rect">
            <a:avLst/>
          </a:prstGeom>
          <a:noFill/>
        </p:spPr>
        <p:txBody>
          <a:bodyPr wrap="square" rtlCol="0">
            <a:spAutoFit/>
          </a:bodyPr>
          <a:lstStyle/>
          <a:p>
            <a:r>
              <a:rPr lang="en-US" sz="2400" dirty="0"/>
              <a:t>This is what the cart will look like once it is completed.  Blocks, rubber bands, springs and other things can be easily attached to the top of the cart to accommodate the particular experiments being conducted.</a:t>
            </a:r>
          </a:p>
        </p:txBody>
      </p:sp>
      <p:sp>
        <p:nvSpPr>
          <p:cNvPr id="8" name="Slide Number Placeholder 7">
            <a:extLst>
              <a:ext uri="{FF2B5EF4-FFF2-40B4-BE49-F238E27FC236}">
                <a16:creationId xmlns:a16="http://schemas.microsoft.com/office/drawing/2014/main" id="{4E196CC4-C381-42B5-9797-E3020F723D68}"/>
              </a:ext>
            </a:extLst>
          </p:cNvPr>
          <p:cNvSpPr>
            <a:spLocks noGrp="1"/>
          </p:cNvSpPr>
          <p:nvPr>
            <p:ph type="sldNum" sz="quarter" idx="12"/>
          </p:nvPr>
        </p:nvSpPr>
        <p:spPr/>
        <p:txBody>
          <a:bodyPr/>
          <a:lstStyle/>
          <a:p>
            <a:fld id="{77C198F4-A3A4-46B9-916D-0DB3C75B6EF4}" type="slidenum">
              <a:rPr lang="en-US" smtClean="0"/>
              <a:t>6</a:t>
            </a:fld>
            <a:endParaRPr lang="en-US"/>
          </a:p>
        </p:txBody>
      </p:sp>
    </p:spTree>
    <p:extLst>
      <p:ext uri="{BB962C8B-B14F-4D97-AF65-F5344CB8AC3E}">
        <p14:creationId xmlns:p14="http://schemas.microsoft.com/office/powerpoint/2010/main" val="301426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A33ACB-CFCF-4AE9-91D4-020F608DD65F}"/>
              </a:ext>
            </a:extLst>
          </p:cNvPr>
          <p:cNvSpPr>
            <a:spLocks noGrp="1"/>
          </p:cNvSpPr>
          <p:nvPr>
            <p:ph type="sldNum" sz="quarter" idx="12"/>
          </p:nvPr>
        </p:nvSpPr>
        <p:spPr/>
        <p:txBody>
          <a:bodyPr/>
          <a:lstStyle/>
          <a:p>
            <a:fld id="{77C198F4-A3A4-46B9-916D-0DB3C75B6EF4}" type="slidenum">
              <a:rPr lang="en-US" smtClean="0"/>
              <a:t>7</a:t>
            </a:fld>
            <a:endParaRPr lang="en-US"/>
          </a:p>
        </p:txBody>
      </p:sp>
      <p:pic>
        <p:nvPicPr>
          <p:cNvPr id="4" name="Picture 3">
            <a:extLst>
              <a:ext uri="{FF2B5EF4-FFF2-40B4-BE49-F238E27FC236}">
                <a16:creationId xmlns:a16="http://schemas.microsoft.com/office/drawing/2014/main" id="{B22D87DA-0168-491A-AF5A-E510F6917BB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715" y="1690254"/>
            <a:ext cx="3362036" cy="2521527"/>
          </a:xfrm>
          <a:prstGeom prst="rect">
            <a:avLst/>
          </a:prstGeom>
        </p:spPr>
      </p:pic>
      <p:pic>
        <p:nvPicPr>
          <p:cNvPr id="6" name="Picture 5">
            <a:extLst>
              <a:ext uri="{FF2B5EF4-FFF2-40B4-BE49-F238E27FC236}">
                <a16:creationId xmlns:a16="http://schemas.microsoft.com/office/drawing/2014/main" id="{92D9DC13-1F71-4D46-B630-8EB625C1549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7448" y="1690254"/>
            <a:ext cx="3362036" cy="2521527"/>
          </a:xfrm>
          <a:prstGeom prst="rect">
            <a:avLst/>
          </a:prstGeom>
        </p:spPr>
      </p:pic>
      <p:pic>
        <p:nvPicPr>
          <p:cNvPr id="8" name="Picture 7">
            <a:extLst>
              <a:ext uri="{FF2B5EF4-FFF2-40B4-BE49-F238E27FC236}">
                <a16:creationId xmlns:a16="http://schemas.microsoft.com/office/drawing/2014/main" id="{E2AD7DF7-5D5C-4792-9B15-3D2B191E7C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01181" y="1690254"/>
            <a:ext cx="3362036" cy="2521527"/>
          </a:xfrm>
          <a:prstGeom prst="rect">
            <a:avLst/>
          </a:prstGeom>
        </p:spPr>
      </p:pic>
      <p:sp>
        <p:nvSpPr>
          <p:cNvPr id="9" name="TextBox 8">
            <a:extLst>
              <a:ext uri="{FF2B5EF4-FFF2-40B4-BE49-F238E27FC236}">
                <a16:creationId xmlns:a16="http://schemas.microsoft.com/office/drawing/2014/main" id="{84904C52-E539-4D30-A677-5B0904074686}"/>
              </a:ext>
            </a:extLst>
          </p:cNvPr>
          <p:cNvSpPr txBox="1"/>
          <p:nvPr/>
        </p:nvSpPr>
        <p:spPr>
          <a:xfrm>
            <a:off x="3075709" y="318655"/>
            <a:ext cx="5929746" cy="646331"/>
          </a:xfrm>
          <a:prstGeom prst="rect">
            <a:avLst/>
          </a:prstGeom>
          <a:noFill/>
        </p:spPr>
        <p:txBody>
          <a:bodyPr wrap="square" rtlCol="0">
            <a:spAutoFit/>
          </a:bodyPr>
          <a:lstStyle/>
          <a:p>
            <a:pPr algn="ctr"/>
            <a:r>
              <a:rPr lang="en-US" sz="3600" dirty="0"/>
              <a:t>Main Cart Body</a:t>
            </a:r>
          </a:p>
        </p:txBody>
      </p:sp>
      <p:sp>
        <p:nvSpPr>
          <p:cNvPr id="10" name="TextBox 9">
            <a:extLst>
              <a:ext uri="{FF2B5EF4-FFF2-40B4-BE49-F238E27FC236}">
                <a16:creationId xmlns:a16="http://schemas.microsoft.com/office/drawing/2014/main" id="{D812135D-5249-449D-83CC-00BA2D65F688}"/>
              </a:ext>
            </a:extLst>
          </p:cNvPr>
          <p:cNvSpPr txBox="1"/>
          <p:nvPr/>
        </p:nvSpPr>
        <p:spPr>
          <a:xfrm>
            <a:off x="733715" y="4516582"/>
            <a:ext cx="3362036" cy="646331"/>
          </a:xfrm>
          <a:prstGeom prst="rect">
            <a:avLst/>
          </a:prstGeom>
          <a:noFill/>
        </p:spPr>
        <p:txBody>
          <a:bodyPr wrap="square" rtlCol="0">
            <a:spAutoFit/>
          </a:bodyPr>
          <a:lstStyle/>
          <a:p>
            <a:pPr algn="ctr"/>
            <a:r>
              <a:rPr lang="en-US" dirty="0"/>
              <a:t>This example cart is 7 inches long.  Mark the 3.5” wide craft board.</a:t>
            </a:r>
          </a:p>
        </p:txBody>
      </p:sp>
      <p:sp>
        <p:nvSpPr>
          <p:cNvPr id="11" name="TextBox 10">
            <a:extLst>
              <a:ext uri="{FF2B5EF4-FFF2-40B4-BE49-F238E27FC236}">
                <a16:creationId xmlns:a16="http://schemas.microsoft.com/office/drawing/2014/main" id="{A768C3C8-FCE0-43D9-8014-50C9CB179A41}"/>
              </a:ext>
            </a:extLst>
          </p:cNvPr>
          <p:cNvSpPr txBox="1"/>
          <p:nvPr/>
        </p:nvSpPr>
        <p:spPr>
          <a:xfrm>
            <a:off x="4517448" y="4530437"/>
            <a:ext cx="3362036" cy="646331"/>
          </a:xfrm>
          <a:prstGeom prst="rect">
            <a:avLst/>
          </a:prstGeom>
          <a:noFill/>
        </p:spPr>
        <p:txBody>
          <a:bodyPr wrap="square" rtlCol="0">
            <a:spAutoFit/>
          </a:bodyPr>
          <a:lstStyle/>
          <a:p>
            <a:pPr algn="ctr"/>
            <a:r>
              <a:rPr lang="en-US" dirty="0"/>
              <a:t>Use a square to make a straight cut line.</a:t>
            </a:r>
          </a:p>
        </p:txBody>
      </p:sp>
      <p:sp>
        <p:nvSpPr>
          <p:cNvPr id="12" name="TextBox 11">
            <a:extLst>
              <a:ext uri="{FF2B5EF4-FFF2-40B4-BE49-F238E27FC236}">
                <a16:creationId xmlns:a16="http://schemas.microsoft.com/office/drawing/2014/main" id="{2F7D203C-7BE1-4E29-8D93-72ABC35DFFEA}"/>
              </a:ext>
            </a:extLst>
          </p:cNvPr>
          <p:cNvSpPr txBox="1"/>
          <p:nvPr/>
        </p:nvSpPr>
        <p:spPr>
          <a:xfrm>
            <a:off x="8301181" y="4530438"/>
            <a:ext cx="3362036" cy="369332"/>
          </a:xfrm>
          <a:prstGeom prst="rect">
            <a:avLst/>
          </a:prstGeom>
          <a:noFill/>
        </p:spPr>
        <p:txBody>
          <a:bodyPr wrap="square" rtlCol="0">
            <a:spAutoFit/>
          </a:bodyPr>
          <a:lstStyle/>
          <a:p>
            <a:pPr algn="ctr"/>
            <a:r>
              <a:rPr lang="en-US" dirty="0"/>
              <a:t>Cut with a jig saw</a:t>
            </a:r>
          </a:p>
        </p:txBody>
      </p:sp>
    </p:spTree>
    <p:extLst>
      <p:ext uri="{BB962C8B-B14F-4D97-AF65-F5344CB8AC3E}">
        <p14:creationId xmlns:p14="http://schemas.microsoft.com/office/powerpoint/2010/main" val="32525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6DAB2-EC96-4062-B2A2-0CDD4C08B882}"/>
              </a:ext>
            </a:extLst>
          </p:cNvPr>
          <p:cNvSpPr>
            <a:spLocks noGrp="1"/>
          </p:cNvSpPr>
          <p:nvPr>
            <p:ph type="sldNum" sz="quarter" idx="12"/>
          </p:nvPr>
        </p:nvSpPr>
        <p:spPr/>
        <p:txBody>
          <a:bodyPr/>
          <a:lstStyle/>
          <a:p>
            <a:fld id="{77C198F4-A3A4-46B9-916D-0DB3C75B6EF4}" type="slidenum">
              <a:rPr lang="en-US" smtClean="0"/>
              <a:t>8</a:t>
            </a:fld>
            <a:endParaRPr lang="en-US"/>
          </a:p>
        </p:txBody>
      </p:sp>
      <p:sp>
        <p:nvSpPr>
          <p:cNvPr id="3" name="TextBox 2">
            <a:extLst>
              <a:ext uri="{FF2B5EF4-FFF2-40B4-BE49-F238E27FC236}">
                <a16:creationId xmlns:a16="http://schemas.microsoft.com/office/drawing/2014/main" id="{EF847798-714E-4243-AF03-75CFB946AACA}"/>
              </a:ext>
            </a:extLst>
          </p:cNvPr>
          <p:cNvSpPr txBox="1"/>
          <p:nvPr/>
        </p:nvSpPr>
        <p:spPr>
          <a:xfrm>
            <a:off x="3075709" y="318655"/>
            <a:ext cx="5929746" cy="646331"/>
          </a:xfrm>
          <a:prstGeom prst="rect">
            <a:avLst/>
          </a:prstGeom>
          <a:noFill/>
        </p:spPr>
        <p:txBody>
          <a:bodyPr wrap="square" rtlCol="0">
            <a:spAutoFit/>
          </a:bodyPr>
          <a:lstStyle/>
          <a:p>
            <a:pPr algn="ctr"/>
            <a:r>
              <a:rPr lang="en-US" sz="3600" dirty="0"/>
              <a:t>Side Rails</a:t>
            </a:r>
          </a:p>
        </p:txBody>
      </p:sp>
      <p:pic>
        <p:nvPicPr>
          <p:cNvPr id="5" name="Picture 4">
            <a:extLst>
              <a:ext uri="{FF2B5EF4-FFF2-40B4-BE49-F238E27FC236}">
                <a16:creationId xmlns:a16="http://schemas.microsoft.com/office/drawing/2014/main" id="{865AB0F9-852B-4A5E-8B19-2A9BFE0C3B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3861" y="1898070"/>
            <a:ext cx="3445162" cy="2583872"/>
          </a:xfrm>
          <a:prstGeom prst="rect">
            <a:avLst/>
          </a:prstGeom>
        </p:spPr>
      </p:pic>
      <p:pic>
        <p:nvPicPr>
          <p:cNvPr id="7" name="Picture 6">
            <a:extLst>
              <a:ext uri="{FF2B5EF4-FFF2-40B4-BE49-F238E27FC236}">
                <a16:creationId xmlns:a16="http://schemas.microsoft.com/office/drawing/2014/main" id="{89366087-8C23-4FD0-90C1-78905F0B2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18888" y="1898070"/>
            <a:ext cx="3445163" cy="2583872"/>
          </a:xfrm>
          <a:prstGeom prst="rect">
            <a:avLst/>
          </a:prstGeom>
        </p:spPr>
      </p:pic>
      <p:pic>
        <p:nvPicPr>
          <p:cNvPr id="9" name="Picture 8">
            <a:extLst>
              <a:ext uri="{FF2B5EF4-FFF2-40B4-BE49-F238E27FC236}">
                <a16:creationId xmlns:a16="http://schemas.microsoft.com/office/drawing/2014/main" id="{F9403488-E485-48D5-9307-18CB7B7FDEF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55706" y="1898070"/>
            <a:ext cx="3445163" cy="2583872"/>
          </a:xfrm>
          <a:prstGeom prst="rect">
            <a:avLst/>
          </a:prstGeom>
        </p:spPr>
      </p:pic>
      <p:sp>
        <p:nvSpPr>
          <p:cNvPr id="10" name="TextBox 9">
            <a:extLst>
              <a:ext uri="{FF2B5EF4-FFF2-40B4-BE49-F238E27FC236}">
                <a16:creationId xmlns:a16="http://schemas.microsoft.com/office/drawing/2014/main" id="{6A9DA9E9-FC0C-41A7-B957-B4D7E1DC717F}"/>
              </a:ext>
            </a:extLst>
          </p:cNvPr>
          <p:cNvSpPr txBox="1"/>
          <p:nvPr/>
        </p:nvSpPr>
        <p:spPr>
          <a:xfrm>
            <a:off x="746987" y="4689716"/>
            <a:ext cx="3362036" cy="923330"/>
          </a:xfrm>
          <a:prstGeom prst="rect">
            <a:avLst/>
          </a:prstGeom>
          <a:noFill/>
        </p:spPr>
        <p:txBody>
          <a:bodyPr wrap="square" rtlCol="0">
            <a:spAutoFit/>
          </a:bodyPr>
          <a:lstStyle/>
          <a:p>
            <a:pPr algn="ctr"/>
            <a:r>
              <a:rPr lang="en-US" dirty="0"/>
              <a:t>Make the side rail the same length as the main body.  Mark the length on the lattice board.</a:t>
            </a:r>
          </a:p>
        </p:txBody>
      </p:sp>
      <p:sp>
        <p:nvSpPr>
          <p:cNvPr id="11" name="TextBox 10">
            <a:extLst>
              <a:ext uri="{FF2B5EF4-FFF2-40B4-BE49-F238E27FC236}">
                <a16:creationId xmlns:a16="http://schemas.microsoft.com/office/drawing/2014/main" id="{2E19C6BD-703C-4820-BCCC-D770EF656269}"/>
              </a:ext>
            </a:extLst>
          </p:cNvPr>
          <p:cNvSpPr txBox="1"/>
          <p:nvPr/>
        </p:nvSpPr>
        <p:spPr>
          <a:xfrm>
            <a:off x="4518888" y="4738210"/>
            <a:ext cx="3362036" cy="369332"/>
          </a:xfrm>
          <a:prstGeom prst="rect">
            <a:avLst/>
          </a:prstGeom>
          <a:noFill/>
        </p:spPr>
        <p:txBody>
          <a:bodyPr wrap="square" rtlCol="0">
            <a:spAutoFit/>
          </a:bodyPr>
          <a:lstStyle/>
          <a:p>
            <a:pPr algn="ctr"/>
            <a:r>
              <a:rPr lang="en-US" dirty="0"/>
              <a:t>Mark a cut line.</a:t>
            </a:r>
          </a:p>
        </p:txBody>
      </p:sp>
      <p:sp>
        <p:nvSpPr>
          <p:cNvPr id="12" name="TextBox 11">
            <a:extLst>
              <a:ext uri="{FF2B5EF4-FFF2-40B4-BE49-F238E27FC236}">
                <a16:creationId xmlns:a16="http://schemas.microsoft.com/office/drawing/2014/main" id="{8FCFE59D-70B4-416C-8AE0-94316F31B99F}"/>
              </a:ext>
            </a:extLst>
          </p:cNvPr>
          <p:cNvSpPr txBox="1"/>
          <p:nvPr/>
        </p:nvSpPr>
        <p:spPr>
          <a:xfrm>
            <a:off x="8082977" y="4738210"/>
            <a:ext cx="3362036" cy="369332"/>
          </a:xfrm>
          <a:prstGeom prst="rect">
            <a:avLst/>
          </a:prstGeom>
          <a:noFill/>
        </p:spPr>
        <p:txBody>
          <a:bodyPr wrap="square" rtlCol="0">
            <a:spAutoFit/>
          </a:bodyPr>
          <a:lstStyle/>
          <a:p>
            <a:pPr algn="ctr"/>
            <a:r>
              <a:rPr lang="en-US" dirty="0"/>
              <a:t>Cut.</a:t>
            </a:r>
          </a:p>
        </p:txBody>
      </p:sp>
    </p:spTree>
    <p:extLst>
      <p:ext uri="{BB962C8B-B14F-4D97-AF65-F5344CB8AC3E}">
        <p14:creationId xmlns:p14="http://schemas.microsoft.com/office/powerpoint/2010/main" val="356024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1E7E037-50AB-437A-BB70-EF67738367F4}"/>
              </a:ext>
            </a:extLst>
          </p:cNvPr>
          <p:cNvSpPr>
            <a:spLocks noGrp="1"/>
          </p:cNvSpPr>
          <p:nvPr>
            <p:ph type="sldNum" sz="quarter" idx="12"/>
          </p:nvPr>
        </p:nvSpPr>
        <p:spPr/>
        <p:txBody>
          <a:bodyPr/>
          <a:lstStyle/>
          <a:p>
            <a:fld id="{77C198F4-A3A4-46B9-916D-0DB3C75B6EF4}" type="slidenum">
              <a:rPr lang="en-US" smtClean="0"/>
              <a:t>9</a:t>
            </a:fld>
            <a:endParaRPr lang="en-US"/>
          </a:p>
        </p:txBody>
      </p:sp>
      <p:pic>
        <p:nvPicPr>
          <p:cNvPr id="4" name="Picture 3">
            <a:extLst>
              <a:ext uri="{FF2B5EF4-FFF2-40B4-BE49-F238E27FC236}">
                <a16:creationId xmlns:a16="http://schemas.microsoft.com/office/drawing/2014/main" id="{1598616C-A9FD-49A9-A653-A8349F423E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3727" y="1340132"/>
            <a:ext cx="3300073" cy="2475055"/>
          </a:xfrm>
          <a:prstGeom prst="rect">
            <a:avLst/>
          </a:prstGeom>
        </p:spPr>
      </p:pic>
      <p:pic>
        <p:nvPicPr>
          <p:cNvPr id="6" name="Picture 5">
            <a:extLst>
              <a:ext uri="{FF2B5EF4-FFF2-40B4-BE49-F238E27FC236}">
                <a16:creationId xmlns:a16="http://schemas.microsoft.com/office/drawing/2014/main" id="{3434AABE-D399-4B2B-A771-B1F41F2BC6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19839" y="1340132"/>
            <a:ext cx="3300073" cy="2475055"/>
          </a:xfrm>
          <a:prstGeom prst="rect">
            <a:avLst/>
          </a:prstGeom>
        </p:spPr>
      </p:pic>
      <p:pic>
        <p:nvPicPr>
          <p:cNvPr id="8" name="Picture 7">
            <a:extLst>
              <a:ext uri="{FF2B5EF4-FFF2-40B4-BE49-F238E27FC236}">
                <a16:creationId xmlns:a16="http://schemas.microsoft.com/office/drawing/2014/main" id="{2D15919D-5B80-4EC8-8732-76D1CA6F80D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3657" y="1340131"/>
            <a:ext cx="3300074" cy="2475056"/>
          </a:xfrm>
          <a:prstGeom prst="rect">
            <a:avLst/>
          </a:prstGeom>
        </p:spPr>
      </p:pic>
      <p:sp>
        <p:nvSpPr>
          <p:cNvPr id="9" name="TextBox 8">
            <a:extLst>
              <a:ext uri="{FF2B5EF4-FFF2-40B4-BE49-F238E27FC236}">
                <a16:creationId xmlns:a16="http://schemas.microsoft.com/office/drawing/2014/main" id="{FD4EFFA2-FE77-4B85-9AEE-DF5280BC8847}"/>
              </a:ext>
            </a:extLst>
          </p:cNvPr>
          <p:cNvSpPr txBox="1"/>
          <p:nvPr/>
        </p:nvSpPr>
        <p:spPr>
          <a:xfrm>
            <a:off x="582676" y="4100898"/>
            <a:ext cx="3362036" cy="646331"/>
          </a:xfrm>
          <a:prstGeom prst="rect">
            <a:avLst/>
          </a:prstGeom>
          <a:noFill/>
        </p:spPr>
        <p:txBody>
          <a:bodyPr wrap="square" rtlCol="0">
            <a:spAutoFit/>
          </a:bodyPr>
          <a:lstStyle/>
          <a:p>
            <a:pPr algn="ctr"/>
            <a:r>
              <a:rPr lang="en-US" dirty="0"/>
              <a:t>Mark the body thickness on the side rail.</a:t>
            </a:r>
          </a:p>
        </p:txBody>
      </p:sp>
      <p:sp>
        <p:nvSpPr>
          <p:cNvPr id="10" name="TextBox 9">
            <a:extLst>
              <a:ext uri="{FF2B5EF4-FFF2-40B4-BE49-F238E27FC236}">
                <a16:creationId xmlns:a16="http://schemas.microsoft.com/office/drawing/2014/main" id="{5C7141AA-B02B-4FBA-81EB-BB3D4FE1728E}"/>
              </a:ext>
            </a:extLst>
          </p:cNvPr>
          <p:cNvSpPr txBox="1"/>
          <p:nvPr/>
        </p:nvSpPr>
        <p:spPr>
          <a:xfrm>
            <a:off x="4275002" y="4100898"/>
            <a:ext cx="3362036" cy="1200329"/>
          </a:xfrm>
          <a:prstGeom prst="rect">
            <a:avLst/>
          </a:prstGeom>
          <a:noFill/>
        </p:spPr>
        <p:txBody>
          <a:bodyPr wrap="square" rtlCol="0">
            <a:spAutoFit/>
          </a:bodyPr>
          <a:lstStyle/>
          <a:p>
            <a:pPr algn="ctr"/>
            <a:r>
              <a:rPr lang="en-US" dirty="0"/>
              <a:t>Mark hole locations on the side rail.  1” from end of rail and half way between rail edge and body thickness line.</a:t>
            </a:r>
          </a:p>
        </p:txBody>
      </p:sp>
      <p:sp>
        <p:nvSpPr>
          <p:cNvPr id="11" name="TextBox 10">
            <a:extLst>
              <a:ext uri="{FF2B5EF4-FFF2-40B4-BE49-F238E27FC236}">
                <a16:creationId xmlns:a16="http://schemas.microsoft.com/office/drawing/2014/main" id="{2B21BE4B-4296-4921-B193-82B9D20B4062}"/>
              </a:ext>
            </a:extLst>
          </p:cNvPr>
          <p:cNvSpPr txBox="1"/>
          <p:nvPr/>
        </p:nvSpPr>
        <p:spPr>
          <a:xfrm>
            <a:off x="8082977" y="4087043"/>
            <a:ext cx="3362036" cy="646331"/>
          </a:xfrm>
          <a:prstGeom prst="rect">
            <a:avLst/>
          </a:prstGeom>
          <a:noFill/>
        </p:spPr>
        <p:txBody>
          <a:bodyPr wrap="square" rtlCol="0">
            <a:spAutoFit/>
          </a:bodyPr>
          <a:lstStyle/>
          <a:p>
            <a:pPr algn="ctr"/>
            <a:r>
              <a:rPr lang="en-US" dirty="0"/>
              <a:t>Drill holes – make then oversized so the ¼” axle rotates freely.</a:t>
            </a:r>
          </a:p>
        </p:txBody>
      </p:sp>
      <p:sp>
        <p:nvSpPr>
          <p:cNvPr id="12" name="TextBox 11">
            <a:extLst>
              <a:ext uri="{FF2B5EF4-FFF2-40B4-BE49-F238E27FC236}">
                <a16:creationId xmlns:a16="http://schemas.microsoft.com/office/drawing/2014/main" id="{7423EEA3-1514-493B-9162-0A305F164617}"/>
              </a:ext>
            </a:extLst>
          </p:cNvPr>
          <p:cNvSpPr txBox="1"/>
          <p:nvPr/>
        </p:nvSpPr>
        <p:spPr>
          <a:xfrm>
            <a:off x="3075709" y="318655"/>
            <a:ext cx="5929746" cy="646331"/>
          </a:xfrm>
          <a:prstGeom prst="rect">
            <a:avLst/>
          </a:prstGeom>
          <a:noFill/>
        </p:spPr>
        <p:txBody>
          <a:bodyPr wrap="square" rtlCol="0">
            <a:spAutoFit/>
          </a:bodyPr>
          <a:lstStyle/>
          <a:p>
            <a:pPr algn="ctr"/>
            <a:r>
              <a:rPr lang="en-US" sz="3600" dirty="0"/>
              <a:t>Axel Holes</a:t>
            </a:r>
          </a:p>
        </p:txBody>
      </p:sp>
      <p:sp>
        <p:nvSpPr>
          <p:cNvPr id="13" name="TextBox 12">
            <a:extLst>
              <a:ext uri="{FF2B5EF4-FFF2-40B4-BE49-F238E27FC236}">
                <a16:creationId xmlns:a16="http://schemas.microsoft.com/office/drawing/2014/main" id="{67CD8906-2F19-40B2-B243-B243A500BBDC}"/>
              </a:ext>
            </a:extLst>
          </p:cNvPr>
          <p:cNvSpPr txBox="1"/>
          <p:nvPr/>
        </p:nvSpPr>
        <p:spPr>
          <a:xfrm>
            <a:off x="1122218" y="5514109"/>
            <a:ext cx="10002982" cy="646331"/>
          </a:xfrm>
          <a:prstGeom prst="rect">
            <a:avLst/>
          </a:prstGeom>
          <a:noFill/>
        </p:spPr>
        <p:txBody>
          <a:bodyPr wrap="square" rtlCol="0">
            <a:spAutoFit/>
          </a:bodyPr>
          <a:lstStyle/>
          <a:p>
            <a:r>
              <a:rPr lang="en-US" b="1" dirty="0"/>
              <a:t>Note:  </a:t>
            </a:r>
            <a:r>
              <a:rPr lang="en-US" dirty="0"/>
              <a:t>Stack the two side rails and drill both at the same time.  This will help ensure the holes are symmetrical and reasonably aligned.</a:t>
            </a:r>
          </a:p>
        </p:txBody>
      </p:sp>
      <p:cxnSp>
        <p:nvCxnSpPr>
          <p:cNvPr id="5" name="Straight Connector 4">
            <a:extLst>
              <a:ext uri="{FF2B5EF4-FFF2-40B4-BE49-F238E27FC236}">
                <a16:creationId xmlns:a16="http://schemas.microsoft.com/office/drawing/2014/main" id="{B261465A-71F3-4C98-BCFB-5A59DFF53EE7}"/>
              </a:ext>
            </a:extLst>
          </p:cNvPr>
          <p:cNvCxnSpPr/>
          <p:nvPr/>
        </p:nvCxnSpPr>
        <p:spPr>
          <a:xfrm flipV="1">
            <a:off x="1122218" y="1662545"/>
            <a:ext cx="1136073" cy="1288473"/>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6D8DDFE-2974-4A84-A8EC-FB67BA5896C2}"/>
              </a:ext>
            </a:extLst>
          </p:cNvPr>
          <p:cNvCxnSpPr>
            <a:cxnSpLocks/>
          </p:cNvCxnSpPr>
          <p:nvPr/>
        </p:nvCxnSpPr>
        <p:spPr>
          <a:xfrm flipV="1">
            <a:off x="4422292" y="2895601"/>
            <a:ext cx="2172472" cy="57496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3935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766</Words>
  <Application>Microsoft Office PowerPoint</Application>
  <PresentationFormat>Widescreen</PresentationFormat>
  <Paragraphs>86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Eberspeaker</dc:creator>
  <cp:lastModifiedBy>Philip Eberspeaker</cp:lastModifiedBy>
  <cp:revision>14</cp:revision>
  <dcterms:created xsi:type="dcterms:W3CDTF">2018-03-27T01:58:10Z</dcterms:created>
  <dcterms:modified xsi:type="dcterms:W3CDTF">2018-07-16T03:18:14Z</dcterms:modified>
</cp:coreProperties>
</file>